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activeX/activeX1.xml" ContentType="application/vnd.ms-office.activeX+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59" r:id="rId3"/>
    <p:sldId id="260" r:id="rId4"/>
    <p:sldId id="261" r:id="rId5"/>
    <p:sldId id="257" r:id="rId6"/>
    <p:sldId id="258" r:id="rId7"/>
    <p:sldId id="262" r:id="rId8"/>
    <p:sldId id="323" r:id="rId9"/>
    <p:sldId id="263" r:id="rId10"/>
    <p:sldId id="264" r:id="rId11"/>
    <p:sldId id="333" r:id="rId12"/>
    <p:sldId id="265" r:id="rId13"/>
    <p:sldId id="322" r:id="rId14"/>
    <p:sldId id="266" r:id="rId15"/>
    <p:sldId id="267" r:id="rId16"/>
    <p:sldId id="268" r:id="rId17"/>
    <p:sldId id="339" r:id="rId18"/>
    <p:sldId id="269" r:id="rId19"/>
    <p:sldId id="325" r:id="rId20"/>
    <p:sldId id="270" r:id="rId21"/>
    <p:sldId id="271" r:id="rId22"/>
    <p:sldId id="326" r:id="rId23"/>
    <p:sldId id="272" r:id="rId24"/>
    <p:sldId id="334" r:id="rId25"/>
    <p:sldId id="273" r:id="rId26"/>
    <p:sldId id="327" r:id="rId27"/>
    <p:sldId id="275" r:id="rId28"/>
    <p:sldId id="335" r:id="rId29"/>
    <p:sldId id="276" r:id="rId30"/>
    <p:sldId id="277" r:id="rId31"/>
    <p:sldId id="278" r:id="rId32"/>
    <p:sldId id="279" r:id="rId33"/>
    <p:sldId id="280" r:id="rId34"/>
    <p:sldId id="281" r:id="rId35"/>
    <p:sldId id="282" r:id="rId36"/>
    <p:sldId id="328"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 id="336" r:id="rId54"/>
    <p:sldId id="299" r:id="rId55"/>
    <p:sldId id="300" r:id="rId56"/>
    <p:sldId id="301" r:id="rId57"/>
    <p:sldId id="302" r:id="rId58"/>
    <p:sldId id="303" r:id="rId59"/>
    <p:sldId id="304" r:id="rId60"/>
    <p:sldId id="305" r:id="rId61"/>
    <p:sldId id="306" r:id="rId62"/>
    <p:sldId id="338" r:id="rId63"/>
    <p:sldId id="308" r:id="rId64"/>
    <p:sldId id="309" r:id="rId65"/>
    <p:sldId id="310" r:id="rId66"/>
    <p:sldId id="330" r:id="rId67"/>
    <p:sldId id="311" r:id="rId68"/>
    <p:sldId id="312" r:id="rId69"/>
    <p:sldId id="331" r:id="rId70"/>
    <p:sldId id="313" r:id="rId71"/>
    <p:sldId id="332" r:id="rId72"/>
    <p:sldId id="315" r:id="rId73"/>
    <p:sldId id="316" r:id="rId74"/>
    <p:sldId id="317" r:id="rId75"/>
    <p:sldId id="318" r:id="rId76"/>
    <p:sldId id="319" r:id="rId77"/>
    <p:sldId id="337" r:id="rId78"/>
    <p:sldId id="320" r:id="rId79"/>
    <p:sldId id="321" r:id="rId80"/>
  </p:sldIdLst>
  <p:sldSz cx="9144000" cy="6858000" type="screen4x3"/>
  <p:notesSz cx="9144000" cy="6858000"/>
  <p:defaultTex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a:srgbClr val="FF5050"/>
    <a:srgbClr val="FF7C80"/>
    <a:srgbClr val="FF6699"/>
    <a:srgbClr val="CC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103" d="100"/>
          <a:sy n="103" d="100"/>
        </p:scale>
        <p:origin x="204"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activeX/activeX1.xml><?xml version="1.0" encoding="utf-8"?>
<ax:ocx xmlns:ax="http://schemas.microsoft.com/office/2006/activeX" xmlns:r="http://schemas.openxmlformats.org/officeDocument/2006/relationships" ax:classid="{D27CDB6E-AE6D-11CF-96B8-444553540000}" ax:persistence="persistPropertyBag">
  <ax:ocxPr ax:name="_cx" ax:value="5080"/>
  <ax:ocxPr ax:name="_cy" ax:value="5080"/>
  <ax:ocxPr ax:name="FlashVars" ax:value=""/>
  <ax:ocxPr ax:name="Movie" ax:value=""/>
  <ax:ocxPr ax:name="Src" ax:value=""/>
  <ax:ocxPr ax:name="WMode" ax:value="Window"/>
  <ax:ocxPr ax:name="Play" ax:value="-1"/>
  <ax:ocxPr ax:name="Loop" ax:value="-1"/>
  <ax:ocxPr ax:name="Quality" ax:value="High"/>
  <ax:ocxPr ax:name="SAlign" ax:value=""/>
  <ax:ocxPr ax:name="Menu" ax:value="-1"/>
  <ax:ocxPr ax:name="Base" ax:value=""/>
  <ax:ocxPr ax:name="AllowScriptAccess" ax:value=""/>
  <ax:ocxPr ax:name="Scale" ax:value="ShowAll"/>
  <ax:ocxPr ax:name="DeviceFont" ax:value="0"/>
  <ax:ocxPr ax:name="EmbedMovie" ax:value="-1"/>
  <ax:ocxPr ax:name="BGColor" ax:value=""/>
  <ax:ocxPr ax:name="SWRemote" ax:value=""/>
  <ax:ocxPr ax:name="MovieData" ax:value=""/>
  <ax:ocxPr ax:name="SeamlessTabbing" ax:value="1"/>
  <ax:ocxPr ax:name="Profile" ax:value="-1"/>
  <ax:ocxPr ax:name="ProfileAddress" ax:value=""/>
  <ax:ocxPr ax:name="ProfilePort" ax:value="238284960"/>
  <ax:ocxPr ax:name="AllowNetworking" ax:value="all"/>
  <ax:ocxPr ax:name="AllowFullScreen" ax:value="false"/>
</ax:ocx>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1" y="2130427"/>
            <a:ext cx="7772400" cy="1470025"/>
          </a:xfrm>
        </p:spPr>
        <p:txBody>
          <a:bodyPr/>
          <a:lstStyle/>
          <a:p>
            <a:r>
              <a:rPr lang="en-US" smtClean="0"/>
              <a:t>Click to edit Master title style</a:t>
            </a:r>
            <a:endParaRPr lang="ar-EG"/>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EG"/>
          </a:p>
        </p:txBody>
      </p:sp>
      <p:sp>
        <p:nvSpPr>
          <p:cNvPr id="4" name="Date Placeholder 3"/>
          <p:cNvSpPr>
            <a:spLocks noGrp="1"/>
          </p:cNvSpPr>
          <p:nvPr>
            <p:ph type="dt" sz="half" idx="10"/>
          </p:nvPr>
        </p:nvSpPr>
        <p:spPr/>
        <p:txBody>
          <a:bodyPr/>
          <a:lstStyle/>
          <a:p>
            <a:fld id="{7644CFE8-E0AD-463A-A5B4-38A8D6D264AC}" type="datetimeFigureOut">
              <a:rPr lang="ar-EG" smtClean="0"/>
              <a:pPr/>
              <a:t>14/02/1436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5C68D5F8-5435-4457-BF9E-CD9D855E28F1}" type="slidenum">
              <a:rPr lang="ar-EG" smtClean="0"/>
              <a:pPr/>
              <a:t>‹#›</a:t>
            </a:fld>
            <a:endParaRPr lang="ar-EG"/>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7644CFE8-E0AD-463A-A5B4-38A8D6D264AC}" type="datetimeFigureOut">
              <a:rPr lang="ar-EG" smtClean="0"/>
              <a:pPr/>
              <a:t>14/02/1436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5C68D5F8-5435-4457-BF9E-CD9D855E28F1}" type="slidenum">
              <a:rPr lang="ar-EG" smtClean="0"/>
              <a:pPr/>
              <a:t>‹#›</a:t>
            </a:fld>
            <a:endParaRPr lang="ar-EG"/>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57401" cy="5851525"/>
          </a:xfrm>
        </p:spPr>
        <p:txBody>
          <a:bodyPr vert="eaVert"/>
          <a:lstStyle/>
          <a:p>
            <a:r>
              <a:rPr lang="en-US" smtClean="0"/>
              <a:t>Click to edit Master title style</a:t>
            </a:r>
            <a:endParaRPr lang="ar-EG"/>
          </a:p>
        </p:txBody>
      </p:sp>
      <p:sp>
        <p:nvSpPr>
          <p:cNvPr id="3" name="Vertical Text Placeholder 2"/>
          <p:cNvSpPr>
            <a:spLocks noGrp="1"/>
          </p:cNvSpPr>
          <p:nvPr>
            <p:ph type="body" orient="vert" idx="1"/>
          </p:nvPr>
        </p:nvSpPr>
        <p:spPr>
          <a:xfrm>
            <a:off x="457201" y="274641"/>
            <a:ext cx="6019801"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7644CFE8-E0AD-463A-A5B4-38A8D6D264AC}" type="datetimeFigureOut">
              <a:rPr lang="ar-EG" smtClean="0"/>
              <a:pPr/>
              <a:t>14/02/1436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5C68D5F8-5435-4457-BF9E-CD9D855E28F1}" type="slidenum">
              <a:rPr lang="ar-EG" smtClean="0"/>
              <a:pPr/>
              <a:t>‹#›</a:t>
            </a:fld>
            <a:endParaRPr lang="ar-EG"/>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7644CFE8-E0AD-463A-A5B4-38A8D6D264AC}" type="datetimeFigureOut">
              <a:rPr lang="ar-EG" smtClean="0"/>
              <a:pPr/>
              <a:t>14/02/1436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5C68D5F8-5435-4457-BF9E-CD9D855E28F1}" type="slidenum">
              <a:rPr lang="ar-EG" smtClean="0"/>
              <a:pPr/>
              <a:t>‹#›</a:t>
            </a:fld>
            <a:endParaRPr lang="ar-EG"/>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EG"/>
          </a:p>
        </p:txBody>
      </p:sp>
      <p:sp>
        <p:nvSpPr>
          <p:cNvPr id="3" name="Text Placeholder 2"/>
          <p:cNvSpPr>
            <a:spLocks noGrp="1"/>
          </p:cNvSpPr>
          <p:nvPr>
            <p:ph type="body" idx="1"/>
          </p:nvPr>
        </p:nvSpPr>
        <p:spPr>
          <a:xfrm>
            <a:off x="722313" y="2906717"/>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644CFE8-E0AD-463A-A5B4-38A8D6D264AC}" type="datetimeFigureOut">
              <a:rPr lang="ar-EG" smtClean="0"/>
              <a:pPr/>
              <a:t>14/02/1436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5C68D5F8-5435-4457-BF9E-CD9D855E28F1}" type="slidenum">
              <a:rPr lang="ar-EG" smtClean="0"/>
              <a:pPr/>
              <a:t>‹#›</a:t>
            </a:fld>
            <a:endParaRPr lang="ar-EG"/>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Content Placeholder 2"/>
          <p:cNvSpPr>
            <a:spLocks noGrp="1"/>
          </p:cNvSpPr>
          <p:nvPr>
            <p:ph sz="half" idx="1"/>
          </p:nvPr>
        </p:nvSpPr>
        <p:spPr>
          <a:xfrm>
            <a:off x="457202" y="1600203"/>
            <a:ext cx="403860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Content Placeholder 3"/>
          <p:cNvSpPr>
            <a:spLocks noGrp="1"/>
          </p:cNvSpPr>
          <p:nvPr>
            <p:ph sz="half" idx="2"/>
          </p:nvPr>
        </p:nvSpPr>
        <p:spPr>
          <a:xfrm>
            <a:off x="4648201" y="1600203"/>
            <a:ext cx="403860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5" name="Date Placeholder 4"/>
          <p:cNvSpPr>
            <a:spLocks noGrp="1"/>
          </p:cNvSpPr>
          <p:nvPr>
            <p:ph type="dt" sz="half" idx="10"/>
          </p:nvPr>
        </p:nvSpPr>
        <p:spPr/>
        <p:txBody>
          <a:bodyPr/>
          <a:lstStyle/>
          <a:p>
            <a:fld id="{7644CFE8-E0AD-463A-A5B4-38A8D6D264AC}" type="datetimeFigureOut">
              <a:rPr lang="ar-EG" smtClean="0"/>
              <a:pPr/>
              <a:t>14/02/1436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5C68D5F8-5435-4457-BF9E-CD9D855E28F1}" type="slidenum">
              <a:rPr lang="ar-EG" smtClean="0"/>
              <a:pPr/>
              <a:t>‹#›</a:t>
            </a:fld>
            <a:endParaRPr lang="ar-EG"/>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EG"/>
          </a:p>
        </p:txBody>
      </p:sp>
      <p:sp>
        <p:nvSpPr>
          <p:cNvPr id="3" name="Text Placeholder 2"/>
          <p:cNvSpPr>
            <a:spLocks noGrp="1"/>
          </p:cNvSpPr>
          <p:nvPr>
            <p:ph type="body" idx="1"/>
          </p:nvPr>
        </p:nvSpPr>
        <p:spPr>
          <a:xfrm>
            <a:off x="457203"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3"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5" name="Text Placeholder 4"/>
          <p:cNvSpPr>
            <a:spLocks noGrp="1"/>
          </p:cNvSpPr>
          <p:nvPr>
            <p:ph type="body" sz="quarter" idx="3"/>
          </p:nvPr>
        </p:nvSpPr>
        <p:spPr>
          <a:xfrm>
            <a:off x="4645029"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9"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7" name="Date Placeholder 6"/>
          <p:cNvSpPr>
            <a:spLocks noGrp="1"/>
          </p:cNvSpPr>
          <p:nvPr>
            <p:ph type="dt" sz="half" idx="10"/>
          </p:nvPr>
        </p:nvSpPr>
        <p:spPr/>
        <p:txBody>
          <a:bodyPr/>
          <a:lstStyle/>
          <a:p>
            <a:fld id="{7644CFE8-E0AD-463A-A5B4-38A8D6D264AC}" type="datetimeFigureOut">
              <a:rPr lang="ar-EG" smtClean="0"/>
              <a:pPr/>
              <a:t>14/02/1436</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5C68D5F8-5435-4457-BF9E-CD9D855E28F1}" type="slidenum">
              <a:rPr lang="ar-EG" smtClean="0"/>
              <a:pPr/>
              <a:t>‹#›</a:t>
            </a:fld>
            <a:endParaRPr lang="ar-EG"/>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Date Placeholder 2"/>
          <p:cNvSpPr>
            <a:spLocks noGrp="1"/>
          </p:cNvSpPr>
          <p:nvPr>
            <p:ph type="dt" sz="half" idx="10"/>
          </p:nvPr>
        </p:nvSpPr>
        <p:spPr/>
        <p:txBody>
          <a:bodyPr/>
          <a:lstStyle/>
          <a:p>
            <a:fld id="{7644CFE8-E0AD-463A-A5B4-38A8D6D264AC}" type="datetimeFigureOut">
              <a:rPr lang="ar-EG" smtClean="0"/>
              <a:pPr/>
              <a:t>14/02/1436</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5C68D5F8-5435-4457-BF9E-CD9D855E28F1}" type="slidenum">
              <a:rPr lang="ar-EG" smtClean="0"/>
              <a:pPr/>
              <a:t>‹#›</a:t>
            </a:fld>
            <a:endParaRPr lang="ar-EG"/>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44CFE8-E0AD-463A-A5B4-38A8D6D264AC}" type="datetimeFigureOut">
              <a:rPr lang="ar-EG" smtClean="0"/>
              <a:pPr/>
              <a:t>14/02/1436</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5C68D5F8-5435-4457-BF9E-CD9D855E28F1}" type="slidenum">
              <a:rPr lang="ar-EG" smtClean="0"/>
              <a:pPr/>
              <a:t>‹#›</a:t>
            </a:fld>
            <a:endParaRPr lang="ar-EG"/>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r">
              <a:defRPr sz="2000" b="1"/>
            </a:lvl1pPr>
          </a:lstStyle>
          <a:p>
            <a:r>
              <a:rPr lang="en-US" smtClean="0"/>
              <a:t>Click to edit Master title style</a:t>
            </a:r>
            <a:endParaRPr lang="ar-EG"/>
          </a:p>
        </p:txBody>
      </p:sp>
      <p:sp>
        <p:nvSpPr>
          <p:cNvPr id="3" name="Content Placeholder 2"/>
          <p:cNvSpPr>
            <a:spLocks noGrp="1"/>
          </p:cNvSpPr>
          <p:nvPr>
            <p:ph idx="1"/>
          </p:nvPr>
        </p:nvSpPr>
        <p:spPr>
          <a:xfrm>
            <a:off x="3575051" y="273054"/>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Text Placeholder 3"/>
          <p:cNvSpPr>
            <a:spLocks noGrp="1"/>
          </p:cNvSpPr>
          <p:nvPr>
            <p:ph type="body" sz="half" idx="2"/>
          </p:nvPr>
        </p:nvSpPr>
        <p:spPr>
          <a:xfrm>
            <a:off x="457202" y="1435104"/>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44CFE8-E0AD-463A-A5B4-38A8D6D264AC}" type="datetimeFigureOut">
              <a:rPr lang="ar-EG" smtClean="0"/>
              <a:pPr/>
              <a:t>14/02/1436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5C68D5F8-5435-4457-BF9E-CD9D855E28F1}" type="slidenum">
              <a:rPr lang="ar-EG" smtClean="0"/>
              <a:pPr/>
              <a:t>‹#›</a:t>
            </a:fld>
            <a:endParaRPr lang="ar-EG"/>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3"/>
            <a:ext cx="5486400" cy="566738"/>
          </a:xfrm>
        </p:spPr>
        <p:txBody>
          <a:bodyPr anchor="b"/>
          <a:lstStyle>
            <a:lvl1pPr algn="r">
              <a:defRPr sz="2000" b="1"/>
            </a:lvl1pPr>
          </a:lstStyle>
          <a:p>
            <a:r>
              <a:rPr lang="en-US" smtClean="0"/>
              <a:t>Click to edit Master title style</a:t>
            </a:r>
            <a:endParaRPr lang="ar-EG"/>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1792288" y="5367341"/>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44CFE8-E0AD-463A-A5B4-38A8D6D264AC}" type="datetimeFigureOut">
              <a:rPr lang="ar-EG" smtClean="0"/>
              <a:pPr/>
              <a:t>14/02/1436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5C68D5F8-5435-4457-BF9E-CD9D855E28F1}" type="slidenum">
              <a:rPr lang="ar-EG" smtClean="0"/>
              <a:pPr/>
              <a:t>‹#›</a:t>
            </a:fld>
            <a:endParaRPr lang="ar-EG"/>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80000"/>
            <a:lum/>
          </a:blip>
          <a:srcRect/>
          <a:stretch>
            <a:fillRect l="-2000" b="-25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EG"/>
          </a:p>
        </p:txBody>
      </p:sp>
      <p:sp>
        <p:nvSpPr>
          <p:cNvPr id="3" name="Text Placeholder 2"/>
          <p:cNvSpPr>
            <a:spLocks noGrp="1"/>
          </p:cNvSpPr>
          <p:nvPr>
            <p:ph type="body" idx="1"/>
          </p:nvPr>
        </p:nvSpPr>
        <p:spPr>
          <a:xfrm>
            <a:off x="457200" y="1600203"/>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2"/>
          </p:nvPr>
        </p:nvSpPr>
        <p:spPr>
          <a:xfrm>
            <a:off x="6553200" y="6356354"/>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7644CFE8-E0AD-463A-A5B4-38A8D6D264AC}" type="datetimeFigureOut">
              <a:rPr lang="ar-EG" smtClean="0"/>
              <a:pPr/>
              <a:t>14/02/1436</a:t>
            </a:fld>
            <a:endParaRPr lang="ar-EG"/>
          </a:p>
        </p:txBody>
      </p:sp>
      <p:sp>
        <p:nvSpPr>
          <p:cNvPr id="5" name="Footer Placeholder 4"/>
          <p:cNvSpPr>
            <a:spLocks noGrp="1"/>
          </p:cNvSpPr>
          <p:nvPr>
            <p:ph type="ftr" sz="quarter" idx="3"/>
          </p:nvPr>
        </p:nvSpPr>
        <p:spPr>
          <a:xfrm>
            <a:off x="3124201" y="6356354"/>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p>
        </p:txBody>
      </p:sp>
      <p:sp>
        <p:nvSpPr>
          <p:cNvPr id="6" name="Slide Number Placeholder 5"/>
          <p:cNvSpPr>
            <a:spLocks noGrp="1"/>
          </p:cNvSpPr>
          <p:nvPr>
            <p:ph type="sldNum" sz="quarter" idx="4"/>
          </p:nvPr>
        </p:nvSpPr>
        <p:spPr>
          <a:xfrm>
            <a:off x="457200" y="6356354"/>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5C68D5F8-5435-4457-BF9E-CD9D855E28F1}" type="slidenum">
              <a:rPr lang="ar-EG" smtClean="0"/>
              <a:pPr/>
              <a:t>‹#›</a:t>
            </a:fld>
            <a:endParaRPr lang="ar-EG"/>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1.xml"/><Relationship Id="rId1" Type="http://schemas.openxmlformats.org/officeDocument/2006/relationships/vmlDrawing" Target="../drawings/vmlDrawing1.vml"/><Relationship Id="rId5" Type="http://schemas.openxmlformats.org/officeDocument/2006/relationships/image" Target="../media/image4.wmf"/><Relationship Id="rId4" Type="http://schemas.openxmlformats.org/officeDocument/2006/relationships/image" Target="../media/image3.png"/></Relationships>
</file>

<file path=ppt/slides/_rels/slide5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3000428" y="-285776"/>
            <a:ext cx="12001584" cy="3500462"/>
          </a:xfrm>
        </p:spPr>
        <p:txBody>
          <a:bodyPr>
            <a:normAutofit/>
          </a:bodyPr>
          <a:lstStyle/>
          <a:p>
            <a:pPr algn="r"/>
            <a:r>
              <a:rPr lang="ar-EG" sz="4200" b="1" dirty="0" smtClean="0">
                <a:solidFill>
                  <a:srgbClr val="FF0066"/>
                </a:solidFill>
                <a:effectLst>
                  <a:outerShdw blurRad="38100" dist="38100" dir="2700000" algn="tl">
                    <a:srgbClr val="000000">
                      <a:alpha val="43137"/>
                    </a:srgbClr>
                  </a:outerShdw>
                </a:effectLst>
              </a:rPr>
              <a:t>يا سيدَ الثقلين ِيا نورَ الهــــــــدى</a:t>
            </a:r>
            <a:br>
              <a:rPr lang="ar-EG" sz="4200" b="1" dirty="0" smtClean="0">
                <a:solidFill>
                  <a:srgbClr val="FF0066"/>
                </a:solidFill>
                <a:effectLst>
                  <a:outerShdw blurRad="38100" dist="38100" dir="2700000" algn="tl">
                    <a:srgbClr val="000000">
                      <a:alpha val="43137"/>
                    </a:srgbClr>
                  </a:outerShdw>
                </a:effectLst>
              </a:rPr>
            </a:br>
            <a:r>
              <a:rPr lang="ar-EG" sz="4200" b="1" dirty="0" smtClean="0">
                <a:solidFill>
                  <a:srgbClr val="FF0066"/>
                </a:solidFill>
                <a:effectLst>
                  <a:outerShdw blurRad="38100" dist="38100" dir="2700000" algn="tl">
                    <a:srgbClr val="000000">
                      <a:alpha val="43137"/>
                    </a:srgbClr>
                  </a:outerShdw>
                </a:effectLst>
              </a:rPr>
              <a:t>       مـــــاذا أقــــــولُ تخونُنُي الأقلامُ</a:t>
            </a:r>
            <a:br>
              <a:rPr lang="ar-EG" sz="4200" b="1" dirty="0" smtClean="0">
                <a:solidFill>
                  <a:srgbClr val="FF0066"/>
                </a:solidFill>
                <a:effectLst>
                  <a:outerShdw blurRad="38100" dist="38100" dir="2700000" algn="tl">
                    <a:srgbClr val="000000">
                      <a:alpha val="43137"/>
                    </a:srgbClr>
                  </a:outerShdw>
                </a:effectLst>
              </a:rPr>
            </a:br>
            <a:r>
              <a:rPr lang="ar-EG" sz="4200" b="1" dirty="0" smtClean="0">
                <a:solidFill>
                  <a:srgbClr val="FF0066"/>
                </a:solidFill>
                <a:effectLst>
                  <a:outerShdw blurRad="38100" dist="38100" dir="2700000" algn="tl">
                    <a:srgbClr val="000000">
                      <a:alpha val="43137"/>
                    </a:srgbClr>
                  </a:outerShdw>
                </a:effectLst>
              </a:rPr>
              <a:t/>
            </a:r>
            <a:br>
              <a:rPr lang="ar-EG" sz="4200" b="1" dirty="0" smtClean="0">
                <a:solidFill>
                  <a:srgbClr val="FF0066"/>
                </a:solidFill>
                <a:effectLst>
                  <a:outerShdw blurRad="38100" dist="38100" dir="2700000" algn="tl">
                    <a:srgbClr val="000000">
                      <a:alpha val="43137"/>
                    </a:srgbClr>
                  </a:outerShdw>
                </a:effectLst>
              </a:rPr>
            </a:br>
            <a:endParaRPr lang="ar-EG" sz="4200" b="1" dirty="0">
              <a:solidFill>
                <a:srgbClr val="FF0066"/>
              </a:solidFill>
              <a:effectLst>
                <a:outerShdw blurRad="38100" dist="38100" dir="2700000" algn="tl">
                  <a:srgbClr val="000000">
                    <a:alpha val="43137"/>
                  </a:srgbClr>
                </a:outerShdw>
              </a:effectLst>
            </a:endParaRPr>
          </a:p>
        </p:txBody>
      </p:sp>
      <p:pic>
        <p:nvPicPr>
          <p:cNvPr id="2" name="صورة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14348" y="1000108"/>
            <a:ext cx="8229600" cy="4525963"/>
          </a:xfrm>
        </p:spPr>
        <p:txBody>
          <a:bodyPr>
            <a:normAutofit/>
          </a:bodyPr>
          <a:lstStyle/>
          <a:p>
            <a:pPr>
              <a:buNone/>
            </a:pPr>
            <a:r>
              <a:rPr lang="ar-SA" sz="5400" b="1" u="sng" dirty="0" smtClean="0">
                <a:solidFill>
                  <a:srgbClr val="FF0066"/>
                </a:solidFill>
                <a:effectLst>
                  <a:outerShdw blurRad="38100" dist="38100" dir="2700000" algn="tl">
                    <a:srgbClr val="000000">
                      <a:alpha val="43137"/>
                    </a:srgbClr>
                  </a:outerShdw>
                </a:effectLst>
              </a:rPr>
              <a:t>فيا عباد الله..</a:t>
            </a:r>
            <a:endParaRPr lang="ar-EG" sz="5400" b="1" u="sng" dirty="0" smtClean="0">
              <a:solidFill>
                <a:srgbClr val="FF0066"/>
              </a:solidFill>
              <a:effectLst>
                <a:outerShdw blurRad="38100" dist="38100" dir="2700000" algn="tl">
                  <a:srgbClr val="000000">
                    <a:alpha val="43137"/>
                  </a:srgbClr>
                </a:outerShdw>
              </a:effectLst>
            </a:endParaRPr>
          </a:p>
          <a:p>
            <a:pPr>
              <a:buNone/>
            </a:pPr>
            <a:endParaRPr lang="en-US" sz="1800" b="1" u="sng" dirty="0" smtClean="0">
              <a:solidFill>
                <a:srgbClr val="FF0066"/>
              </a:solidFill>
              <a:effectLst>
                <a:outerShdw blurRad="38100" dist="38100" dir="2700000" algn="tl">
                  <a:srgbClr val="000000">
                    <a:alpha val="43137"/>
                  </a:srgbClr>
                </a:outerShdw>
              </a:effectLst>
            </a:endParaRPr>
          </a:p>
          <a:p>
            <a:pPr>
              <a:buNone/>
            </a:pPr>
            <a:r>
              <a:rPr lang="ar-SA" sz="4000" b="1" dirty="0" smtClean="0">
                <a:effectLst>
                  <a:outerShdw blurRad="38100" dist="38100" dir="2700000" algn="tl">
                    <a:srgbClr val="000000">
                      <a:alpha val="43137"/>
                    </a:srgbClr>
                  </a:outerShdw>
                </a:effectLst>
              </a:rPr>
              <a:t>هذي الدقائقُ تَسْتَحِـثُّ خُطَانَـا</a:t>
            </a:r>
            <a:endParaRPr lang="ar-EG" sz="4000" b="1" dirty="0" smtClean="0">
              <a:effectLst>
                <a:outerShdw blurRad="38100" dist="38100" dir="2700000" algn="tl">
                  <a:srgbClr val="000000">
                    <a:alpha val="43137"/>
                  </a:srgbClr>
                </a:outerShdw>
              </a:effectLst>
            </a:endParaRPr>
          </a:p>
          <a:p>
            <a:pPr>
              <a:buNone/>
            </a:pPr>
            <a:r>
              <a:rPr lang="ar-EG" sz="4000" b="1" dirty="0" smtClean="0">
                <a:effectLst>
                  <a:outerShdw blurRad="38100" dist="38100" dir="2700000" algn="tl">
                    <a:srgbClr val="000000">
                      <a:alpha val="43137"/>
                    </a:srgbClr>
                  </a:outerShdw>
                </a:effectLst>
              </a:rPr>
              <a:t>                </a:t>
            </a:r>
            <a:r>
              <a:rPr lang="ar-SA" sz="4000" b="1" dirty="0" smtClean="0">
                <a:effectLst>
                  <a:outerShdw blurRad="38100" dist="38100" dir="2700000" algn="tl">
                    <a:srgbClr val="000000">
                      <a:alpha val="43137"/>
                    </a:srgbClr>
                  </a:outerShdw>
                </a:effectLst>
              </a:rPr>
              <a:t>لنسيــر فـي عَجَــلٍ إلـى أُخرانَـا</a:t>
            </a:r>
            <a:endParaRPr lang="en-US" sz="4000" b="1" dirty="0" smtClean="0">
              <a:effectLst>
                <a:outerShdw blurRad="38100" dist="38100" dir="2700000" algn="tl">
                  <a:srgbClr val="000000">
                    <a:alpha val="43137"/>
                  </a:srgbClr>
                </a:outerShdw>
              </a:effectLst>
            </a:endParaRPr>
          </a:p>
          <a:p>
            <a:pPr>
              <a:buNone/>
            </a:pPr>
            <a:r>
              <a:rPr lang="ar-SA" sz="4000" b="1" dirty="0" smtClean="0">
                <a:effectLst>
                  <a:outerShdw blurRad="38100" dist="38100" dir="2700000" algn="tl">
                    <a:srgbClr val="000000">
                      <a:alpha val="43137"/>
                    </a:srgbClr>
                  </a:outerShdw>
                </a:effectLst>
              </a:rPr>
              <a:t>فاسموا بهِمَمِكم إلى المعالي</a:t>
            </a:r>
            <a:endParaRPr lang="ar-EG" sz="4000" b="1" dirty="0" smtClean="0">
              <a:effectLst>
                <a:outerShdw blurRad="38100" dist="38100" dir="2700000" algn="tl">
                  <a:srgbClr val="000000">
                    <a:alpha val="43137"/>
                  </a:srgbClr>
                </a:outerShdw>
              </a:effectLst>
            </a:endParaRPr>
          </a:p>
          <a:p>
            <a:pPr>
              <a:buNone/>
            </a:pPr>
            <a:r>
              <a:rPr lang="ar-EG" sz="4000" b="1" dirty="0" smtClean="0">
                <a:effectLst>
                  <a:outerShdw blurRad="38100" dist="38100" dir="2700000" algn="tl">
                    <a:srgbClr val="000000">
                      <a:alpha val="43137"/>
                    </a:srgbClr>
                  </a:outerShdw>
                </a:effectLst>
              </a:rPr>
              <a:t>                   </a:t>
            </a:r>
            <a:r>
              <a:rPr lang="ar-SA" sz="4000" b="1" dirty="0" smtClean="0">
                <a:effectLst>
                  <a:outerShdw blurRad="38100" dist="38100" dir="2700000" algn="tl">
                    <a:srgbClr val="000000">
                      <a:alpha val="43137"/>
                    </a:srgbClr>
                  </a:outerShdw>
                </a:effectLst>
              </a:rPr>
              <a:t> ونافسوا في كل نفيس غالي</a:t>
            </a:r>
            <a:endParaRPr lang="en-US" sz="4000" b="1" dirty="0" smtClean="0">
              <a:effectLst>
                <a:outerShdw blurRad="38100" dist="38100" dir="2700000" algn="tl">
                  <a:srgbClr val="000000">
                    <a:alpha val="43137"/>
                  </a:srgbClr>
                </a:outerShdw>
              </a:effectLst>
            </a:endParaRPr>
          </a:p>
          <a:p>
            <a:endParaRPr lang="ar-EG" sz="4000" b="1" dirty="0">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p:zoom dir="in"/>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EG"/>
          </a:p>
        </p:txBody>
      </p:sp>
      <p:pic>
        <p:nvPicPr>
          <p:cNvPr id="4" name="Content Placeholder 3" descr="19235_1158244953.gif"/>
          <p:cNvPicPr>
            <a:picLocks noGrp="1" noChangeAspect="1"/>
          </p:cNvPicPr>
          <p:nvPr>
            <p:ph idx="1"/>
          </p:nvPr>
        </p:nvPicPr>
        <p:blipFill>
          <a:blip r:embed="rId2"/>
          <a:stretch>
            <a:fillRect/>
          </a:stretch>
        </p:blipFill>
        <p:spPr>
          <a:xfrm>
            <a:off x="214282" y="2357430"/>
            <a:ext cx="8838435" cy="1767687"/>
          </a:xfrm>
        </p:spPr>
      </p:pic>
      <p:pic>
        <p:nvPicPr>
          <p:cNvPr id="5" name="صورة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282" y="71438"/>
            <a:ext cx="8858312" cy="6715148"/>
          </a:xfrm>
        </p:spPr>
        <p:txBody>
          <a:bodyPr>
            <a:normAutofit/>
          </a:bodyPr>
          <a:lstStyle/>
          <a:p>
            <a:pPr>
              <a:buNone/>
            </a:pPr>
            <a:r>
              <a:rPr lang="ar-SA" sz="3300" b="1" dirty="0" smtClean="0">
                <a:effectLst>
                  <a:outerShdw blurRad="38100" dist="38100" dir="2700000" algn="tl">
                    <a:srgbClr val="000000">
                      <a:alpha val="43137"/>
                    </a:srgbClr>
                  </a:outerShdw>
                </a:effectLst>
              </a:rPr>
              <a:t>الأحد عشر شهراً</a:t>
            </a:r>
            <a:endParaRPr lang="ar-EG" sz="3300" b="1" dirty="0" smtClean="0">
              <a:effectLst>
                <a:outerShdw blurRad="38100" dist="38100" dir="2700000" algn="tl">
                  <a:srgbClr val="000000">
                    <a:alpha val="43137"/>
                  </a:srgbClr>
                </a:outerShdw>
              </a:effectLst>
            </a:endParaRPr>
          </a:p>
          <a:p>
            <a:pPr>
              <a:buNone/>
            </a:pPr>
            <a:r>
              <a:rPr lang="ar-SA" sz="3300" b="1" dirty="0" smtClean="0">
                <a:effectLst>
                  <a:outerShdw blurRad="38100" dist="38100" dir="2700000" algn="tl">
                    <a:srgbClr val="000000">
                      <a:alpha val="43137"/>
                    </a:srgbClr>
                  </a:outerShdw>
                </a:effectLst>
              </a:rPr>
              <a:t> ظلت</a:t>
            </a:r>
            <a:r>
              <a:rPr lang="ar-EG" sz="3300" b="1" dirty="0" smtClean="0">
                <a:effectLst>
                  <a:outerShdw blurRad="38100" dist="38100" dir="2700000" algn="tl">
                    <a:srgbClr val="000000">
                      <a:alpha val="43137"/>
                    </a:srgbClr>
                  </a:outerShdw>
                </a:effectLst>
              </a:rPr>
              <a:t> </a:t>
            </a:r>
            <a:r>
              <a:rPr lang="ar-SA" sz="3300" b="1" dirty="0" smtClean="0">
                <a:effectLst>
                  <a:outerShdw blurRad="38100" dist="38100" dir="2700000" algn="tl">
                    <a:srgbClr val="000000">
                      <a:alpha val="43137"/>
                    </a:srgbClr>
                  </a:outerShdw>
                </a:effectLst>
              </a:rPr>
              <a:t>تجرى بسرعة عجيبة</a:t>
            </a:r>
            <a:r>
              <a:rPr lang="ar-EG" sz="3300" b="1" dirty="0" smtClean="0">
                <a:effectLst>
                  <a:outerShdw blurRad="38100" dist="38100" dir="2700000" algn="tl">
                    <a:srgbClr val="000000">
                      <a:alpha val="43137"/>
                    </a:srgbClr>
                  </a:outerShdw>
                </a:effectLst>
              </a:rPr>
              <a:t>..</a:t>
            </a:r>
          </a:p>
          <a:p>
            <a:pPr>
              <a:buNone/>
            </a:pPr>
            <a:r>
              <a:rPr lang="ar-EG" sz="3300" b="1" dirty="0" smtClean="0">
                <a:effectLst>
                  <a:outerShdw blurRad="38100" dist="38100" dir="2700000" algn="tl">
                    <a:srgbClr val="000000">
                      <a:alpha val="43137"/>
                    </a:srgbClr>
                  </a:outerShdw>
                </a:effectLst>
              </a:rPr>
              <a:t>وها هو رمضان آت..</a:t>
            </a:r>
          </a:p>
          <a:p>
            <a:pPr>
              <a:buNone/>
            </a:pPr>
            <a:r>
              <a:rPr lang="ar-SA" sz="3300" b="1" dirty="0" smtClean="0">
                <a:effectLst>
                  <a:outerShdw blurRad="38100" dist="38100" dir="2700000" algn="tl">
                    <a:srgbClr val="000000">
                      <a:alpha val="43137"/>
                    </a:srgbClr>
                  </a:outerShdw>
                </a:effectLst>
              </a:rPr>
              <a:t>وقد جعل الله عز وجل لبعض الشهور</a:t>
            </a:r>
            <a:endParaRPr lang="ar-EG" sz="3300" b="1" dirty="0" smtClean="0">
              <a:effectLst>
                <a:outerShdw blurRad="38100" dist="38100" dir="2700000" algn="tl">
                  <a:srgbClr val="000000">
                    <a:alpha val="43137"/>
                  </a:srgbClr>
                </a:outerShdw>
              </a:effectLst>
            </a:endParaRPr>
          </a:p>
          <a:p>
            <a:pPr>
              <a:buNone/>
            </a:pPr>
            <a:r>
              <a:rPr lang="ar-SA" sz="3300" b="1" dirty="0" smtClean="0">
                <a:effectLst>
                  <a:outerShdw blurRad="38100" dist="38100" dir="2700000" algn="tl">
                    <a:srgbClr val="000000">
                      <a:alpha val="43137"/>
                    </a:srgbClr>
                  </a:outerShdw>
                </a:effectLst>
              </a:rPr>
              <a:t>فضلاً على بعض</a:t>
            </a:r>
            <a:r>
              <a:rPr lang="ar-EG" sz="3300" b="1" dirty="0" smtClean="0">
                <a:effectLst>
                  <a:outerShdw blurRad="38100" dist="38100" dir="2700000" algn="tl">
                    <a:srgbClr val="000000">
                      <a:alpha val="43137"/>
                    </a:srgbClr>
                  </a:outerShdw>
                </a:effectLst>
              </a:rPr>
              <a:t>..</a:t>
            </a:r>
          </a:p>
          <a:p>
            <a:pPr>
              <a:buNone/>
            </a:pPr>
            <a:r>
              <a:rPr lang="ar-SA" sz="3300" b="1" dirty="0" smtClean="0">
                <a:effectLst>
                  <a:outerShdw blurRad="38100" dist="38100" dir="2700000" algn="tl">
                    <a:srgbClr val="000000">
                      <a:alpha val="43137"/>
                    </a:srgbClr>
                  </a:outerShdw>
                </a:effectLst>
              </a:rPr>
              <a:t>قال تعالى:</a:t>
            </a:r>
            <a:endParaRPr lang="ar-EG" sz="3300" b="1" dirty="0" smtClean="0">
              <a:effectLst>
                <a:outerShdw blurRad="38100" dist="38100" dir="2700000" algn="tl">
                  <a:srgbClr val="000000">
                    <a:alpha val="43137"/>
                  </a:srgbClr>
                </a:outerShdw>
              </a:effectLst>
            </a:endParaRPr>
          </a:p>
          <a:p>
            <a:pPr>
              <a:buNone/>
            </a:pPr>
            <a:r>
              <a:rPr lang="ar-SA" sz="3300" b="1" dirty="0" smtClean="0">
                <a:effectLst>
                  <a:outerShdw blurRad="38100" dist="38100" dir="2700000" algn="tl">
                    <a:srgbClr val="000000">
                      <a:alpha val="43137"/>
                    </a:srgbClr>
                  </a:outerShdw>
                </a:effectLst>
              </a:rPr>
              <a:t> </a:t>
            </a:r>
            <a:r>
              <a:rPr lang="ar-SA" sz="3300" b="1" dirty="0" smtClean="0">
                <a:solidFill>
                  <a:srgbClr val="FF0066"/>
                </a:solidFill>
                <a:effectLst>
                  <a:outerShdw blurRad="38100" dist="38100" dir="2700000" algn="tl">
                    <a:srgbClr val="000000">
                      <a:alpha val="43137"/>
                    </a:srgbClr>
                  </a:outerShdw>
                </a:effectLst>
              </a:rPr>
              <a:t>(مِنْهَا أَرْبَعَةٌ حُرُمٌ ذَلِكَ الدِّينُ الْقَيِّمُ فَلَا تَظْلِمُوا</a:t>
            </a:r>
            <a:endParaRPr lang="ar-EG" sz="3300" b="1" dirty="0" smtClean="0">
              <a:solidFill>
                <a:srgbClr val="FF0066"/>
              </a:solidFill>
              <a:effectLst>
                <a:outerShdw blurRad="38100" dist="38100" dir="2700000" algn="tl">
                  <a:srgbClr val="000000">
                    <a:alpha val="43137"/>
                  </a:srgbClr>
                </a:outerShdw>
              </a:effectLst>
            </a:endParaRPr>
          </a:p>
          <a:p>
            <a:pPr>
              <a:buNone/>
            </a:pPr>
            <a:r>
              <a:rPr lang="ar-EG" sz="3300" b="1" dirty="0" smtClean="0">
                <a:solidFill>
                  <a:srgbClr val="FF0066"/>
                </a:solidFill>
                <a:effectLst>
                  <a:outerShdw blurRad="38100" dist="38100" dir="2700000" algn="tl">
                    <a:srgbClr val="000000">
                      <a:alpha val="43137"/>
                    </a:srgbClr>
                  </a:outerShdw>
                </a:effectLst>
              </a:rPr>
              <a:t>                 </a:t>
            </a:r>
            <a:r>
              <a:rPr lang="ar-SA" sz="3300" b="1" dirty="0" smtClean="0">
                <a:solidFill>
                  <a:srgbClr val="FF0066"/>
                </a:solidFill>
                <a:effectLst>
                  <a:outerShdw blurRad="38100" dist="38100" dir="2700000" algn="tl">
                    <a:srgbClr val="000000">
                      <a:alpha val="43137"/>
                    </a:srgbClr>
                  </a:outerShdw>
                </a:effectLst>
              </a:rPr>
              <a:t> فِيهِنَّ أَنْفُسَكُمْ) [التوبة:36] </a:t>
            </a:r>
            <a:endParaRPr lang="ar-EG" sz="3300" b="1" dirty="0" smtClean="0">
              <a:solidFill>
                <a:srgbClr val="FF0066"/>
              </a:solidFill>
              <a:effectLst>
                <a:outerShdw blurRad="38100" dist="38100" dir="2700000" algn="tl">
                  <a:srgbClr val="000000">
                    <a:alpha val="43137"/>
                  </a:srgbClr>
                </a:outerShdw>
              </a:effectLst>
            </a:endParaRPr>
          </a:p>
          <a:p>
            <a:pPr>
              <a:buNone/>
            </a:pPr>
            <a:r>
              <a:rPr lang="ar-SA" sz="3300" b="1" dirty="0" smtClean="0">
                <a:effectLst>
                  <a:outerShdw blurRad="38100" dist="38100" dir="2700000" algn="tl">
                    <a:srgbClr val="000000">
                      <a:alpha val="43137"/>
                    </a:srgbClr>
                  </a:outerShdw>
                </a:effectLst>
              </a:rPr>
              <a:t>وقال تعالى: </a:t>
            </a:r>
            <a:r>
              <a:rPr lang="ar-SA" sz="3300" b="1" dirty="0" smtClean="0">
                <a:solidFill>
                  <a:srgbClr val="FF0066"/>
                </a:solidFill>
                <a:effectLst>
                  <a:outerShdw blurRad="38100" dist="38100" dir="2700000" algn="tl">
                    <a:srgbClr val="000000">
                      <a:alpha val="43137"/>
                    </a:srgbClr>
                  </a:outerShdw>
                </a:effectLst>
              </a:rPr>
              <a:t>(شَهْرُ رَمَضَانَ الَّذِي أُنْزِلَ فِيهِ الْقُرْآَنُ)</a:t>
            </a:r>
            <a:endParaRPr lang="ar-EG" sz="3300" b="1" dirty="0" smtClean="0">
              <a:solidFill>
                <a:srgbClr val="FF0066"/>
              </a:solidFill>
              <a:effectLst>
                <a:outerShdw blurRad="38100" dist="38100" dir="2700000" algn="tl">
                  <a:srgbClr val="000000">
                    <a:alpha val="43137"/>
                  </a:srgbClr>
                </a:outerShdw>
              </a:effectLst>
            </a:endParaRPr>
          </a:p>
          <a:p>
            <a:pPr>
              <a:buNone/>
            </a:pPr>
            <a:r>
              <a:rPr lang="ar-EG" sz="3300" b="1" dirty="0" smtClean="0">
                <a:solidFill>
                  <a:schemeClr val="bg2">
                    <a:lumMod val="25000"/>
                  </a:schemeClr>
                </a:solidFill>
                <a:effectLst>
                  <a:outerShdw blurRad="38100" dist="38100" dir="2700000" algn="tl">
                    <a:srgbClr val="000000">
                      <a:alpha val="43137"/>
                    </a:srgbClr>
                  </a:outerShdw>
                </a:effectLst>
              </a:rPr>
              <a:t>     فما أجله من شهر..نزل فيه القرآن..</a:t>
            </a:r>
            <a:endParaRPr lang="ar-EG" sz="3300" b="1" dirty="0">
              <a:solidFill>
                <a:schemeClr val="bg2">
                  <a:lumMod val="25000"/>
                </a:schemeClr>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p:zo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00118" y="357166"/>
            <a:ext cx="8229600" cy="6215106"/>
          </a:xfrm>
        </p:spPr>
        <p:txBody>
          <a:bodyPr>
            <a:normAutofit/>
          </a:bodyPr>
          <a:lstStyle/>
          <a:p>
            <a:pPr>
              <a:buNone/>
            </a:pPr>
            <a:r>
              <a:rPr lang="ar-SA" sz="3300" b="1" dirty="0" smtClean="0">
                <a:effectLst>
                  <a:outerShdw blurRad="38100" dist="38100" dir="2700000" algn="tl">
                    <a:srgbClr val="000000">
                      <a:alpha val="43137"/>
                    </a:srgbClr>
                  </a:outerShdw>
                </a:effectLst>
              </a:rPr>
              <a:t>كما جعل بعض الأيام</a:t>
            </a:r>
            <a:endParaRPr lang="ar-EG" sz="3300" b="1" dirty="0" smtClean="0">
              <a:effectLst>
                <a:outerShdw blurRad="38100" dist="38100" dir="2700000" algn="tl">
                  <a:srgbClr val="000000">
                    <a:alpha val="43137"/>
                  </a:srgbClr>
                </a:outerShdw>
              </a:effectLst>
            </a:endParaRPr>
          </a:p>
          <a:p>
            <a:pPr>
              <a:buNone/>
            </a:pPr>
            <a:r>
              <a:rPr lang="ar-SA" sz="3300" b="1" dirty="0" smtClean="0">
                <a:effectLst>
                  <a:outerShdw blurRad="38100" dist="38100" dir="2700000" algn="tl">
                    <a:srgbClr val="000000">
                      <a:alpha val="43137"/>
                    </a:srgbClr>
                  </a:outerShdw>
                </a:effectLst>
              </a:rPr>
              <a:t>والليالي أفضل من بعض</a:t>
            </a:r>
            <a:r>
              <a:rPr lang="ar-EG" sz="3300" b="1" dirty="0" smtClean="0">
                <a:effectLst>
                  <a:outerShdw blurRad="38100" dist="38100" dir="2700000" algn="tl">
                    <a:srgbClr val="000000">
                      <a:alpha val="43137"/>
                    </a:srgbClr>
                  </a:outerShdw>
                </a:effectLst>
              </a:rPr>
              <a:t>..</a:t>
            </a:r>
            <a:r>
              <a:rPr lang="ar-SA" sz="3300" b="1" dirty="0" smtClean="0">
                <a:effectLst>
                  <a:outerShdw blurRad="38100" dist="38100" dir="2700000" algn="tl">
                    <a:srgbClr val="000000">
                      <a:alpha val="43137"/>
                    </a:srgbClr>
                  </a:outerShdw>
                </a:effectLst>
              </a:rPr>
              <a:t> </a:t>
            </a:r>
            <a:endParaRPr lang="ar-EG" sz="3300" b="1" dirty="0" smtClean="0">
              <a:effectLst>
                <a:outerShdw blurRad="38100" dist="38100" dir="2700000" algn="tl">
                  <a:srgbClr val="000000">
                    <a:alpha val="43137"/>
                  </a:srgbClr>
                </a:outerShdw>
              </a:effectLst>
            </a:endParaRPr>
          </a:p>
          <a:p>
            <a:pPr>
              <a:buNone/>
            </a:pPr>
            <a:r>
              <a:rPr lang="ar-EG" sz="3300" b="1" dirty="0" smtClean="0">
                <a:effectLst>
                  <a:outerShdw blurRad="38100" dist="38100" dir="2700000" algn="tl">
                    <a:srgbClr val="000000">
                      <a:alpha val="43137"/>
                    </a:srgbClr>
                  </a:outerShdw>
                </a:effectLst>
              </a:rPr>
              <a:t>وجعل فيه أفضلها..</a:t>
            </a:r>
          </a:p>
          <a:p>
            <a:pPr>
              <a:buNone/>
            </a:pPr>
            <a:r>
              <a:rPr lang="ar-SA" sz="3300" b="1" dirty="0" smtClean="0">
                <a:effectLst>
                  <a:outerShdw blurRad="38100" dist="38100" dir="2700000" algn="tl">
                    <a:srgbClr val="000000">
                      <a:alpha val="43137"/>
                    </a:srgbClr>
                  </a:outerShdw>
                </a:effectLst>
              </a:rPr>
              <a:t> ليلة القدر</a:t>
            </a:r>
            <a:r>
              <a:rPr lang="ar-EG" sz="3300" b="1" dirty="0" smtClean="0">
                <a:effectLst>
                  <a:outerShdw blurRad="38100" dist="38100" dir="2700000" algn="tl">
                    <a:srgbClr val="000000">
                      <a:alpha val="43137"/>
                    </a:srgbClr>
                  </a:outerShdw>
                </a:effectLst>
              </a:rPr>
              <a:t> التي هي </a:t>
            </a:r>
            <a:r>
              <a:rPr lang="ar-SA" sz="3300" b="1" dirty="0" smtClean="0">
                <a:effectLst>
                  <a:outerShdw blurRad="38100" dist="38100" dir="2700000" algn="tl">
                    <a:srgbClr val="000000">
                      <a:alpha val="43137"/>
                    </a:srgbClr>
                  </a:outerShdw>
                </a:effectLst>
              </a:rPr>
              <a:t>خيرمن ألف شهر.. </a:t>
            </a:r>
            <a:endParaRPr lang="ar-EG" sz="3300" b="1" dirty="0" smtClean="0">
              <a:effectLst>
                <a:outerShdw blurRad="38100" dist="38100" dir="2700000" algn="tl">
                  <a:srgbClr val="000000">
                    <a:alpha val="43137"/>
                  </a:srgbClr>
                </a:outerShdw>
              </a:effectLst>
            </a:endParaRPr>
          </a:p>
          <a:p>
            <a:pPr>
              <a:buNone/>
            </a:pPr>
            <a:endParaRPr lang="ar-EG" sz="3300" b="1" dirty="0" smtClean="0">
              <a:effectLst>
                <a:outerShdw blurRad="38100" dist="38100" dir="2700000" algn="tl">
                  <a:srgbClr val="000000">
                    <a:alpha val="43137"/>
                  </a:srgbClr>
                </a:outerShdw>
              </a:effectLst>
            </a:endParaRPr>
          </a:p>
          <a:p>
            <a:pPr>
              <a:buNone/>
            </a:pPr>
            <a:r>
              <a:rPr lang="ar-EG" sz="3300" b="1" dirty="0" smtClean="0">
                <a:solidFill>
                  <a:srgbClr val="FF0066"/>
                </a:solidFill>
                <a:effectLst>
                  <a:outerShdw blurRad="38100" dist="38100" dir="2700000" algn="tl">
                    <a:srgbClr val="000000">
                      <a:alpha val="43137"/>
                    </a:srgbClr>
                  </a:outerShdw>
                </a:effectLst>
              </a:rPr>
              <a:t>فمن أحظى ممن وجد في كتابه يوم</a:t>
            </a:r>
          </a:p>
          <a:p>
            <a:pPr>
              <a:buNone/>
            </a:pPr>
            <a:r>
              <a:rPr lang="ar-EG" sz="3300" b="1" dirty="0" smtClean="0">
                <a:solidFill>
                  <a:srgbClr val="FF0066"/>
                </a:solidFill>
                <a:effectLst>
                  <a:outerShdw blurRad="38100" dist="38100" dir="2700000" algn="tl">
                    <a:srgbClr val="000000">
                      <a:alpha val="43137"/>
                    </a:srgbClr>
                  </a:outerShdw>
                </a:effectLst>
              </a:rPr>
              <a:t> يلقى ربه رمضان كثير..</a:t>
            </a:r>
          </a:p>
          <a:p>
            <a:pPr>
              <a:buNone/>
            </a:pPr>
            <a:r>
              <a:rPr lang="ar-EG" sz="3300" b="1" dirty="0" smtClean="0">
                <a:solidFill>
                  <a:srgbClr val="FF0066"/>
                </a:solidFill>
                <a:effectLst>
                  <a:outerShdw blurRad="38100" dist="38100" dir="2700000" algn="tl">
                    <a:srgbClr val="000000">
                      <a:alpha val="43137"/>
                    </a:srgbClr>
                  </a:outerShdw>
                </a:effectLst>
              </a:rPr>
              <a:t>عاشه بقلبه قبل جسده..</a:t>
            </a:r>
          </a:p>
          <a:p>
            <a:pPr>
              <a:buNone/>
            </a:pPr>
            <a:r>
              <a:rPr lang="ar-EG" sz="3300" b="1" dirty="0" smtClean="0">
                <a:solidFill>
                  <a:srgbClr val="FF0066"/>
                </a:solidFill>
                <a:effectLst>
                  <a:outerShdw blurRad="38100" dist="38100" dir="2700000" algn="tl">
                    <a:srgbClr val="000000">
                      <a:alpha val="43137"/>
                    </a:srgbClr>
                  </a:outerShdw>
                </a:effectLst>
              </a:rPr>
              <a:t>سمى الى جنة النعيم بقلبه وروحه..</a:t>
            </a:r>
          </a:p>
          <a:p>
            <a:pPr>
              <a:buNone/>
            </a:pPr>
            <a:endParaRPr lang="ar-EG" sz="3300" b="1" dirty="0" smtClean="0">
              <a:effectLst>
                <a:outerShdw blurRad="38100" dist="38100" dir="2700000" algn="tl">
                  <a:srgbClr val="000000">
                    <a:alpha val="43137"/>
                  </a:srgbClr>
                </a:outerShdw>
              </a:effectLst>
            </a:endParaRPr>
          </a:p>
          <a:p>
            <a:pPr>
              <a:buNone/>
            </a:pPr>
            <a:endParaRPr lang="ar-EG" sz="3300" b="1" dirty="0" smtClean="0">
              <a:effectLst>
                <a:outerShdw blurRad="38100" dist="38100" dir="2700000" algn="tl">
                  <a:srgbClr val="000000">
                    <a:alpha val="43137"/>
                  </a:srgbClr>
                </a:outerShdw>
              </a:effectLst>
            </a:endParaRPr>
          </a:p>
          <a:p>
            <a:pPr>
              <a:buNone/>
            </a:pPr>
            <a:endParaRPr lang="ar-EG" sz="3300" dirty="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spd="med">
    <p:wipe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85832" y="0"/>
            <a:ext cx="10158426" cy="6786586"/>
          </a:xfrm>
        </p:spPr>
        <p:txBody>
          <a:bodyPr>
            <a:noAutofit/>
          </a:bodyPr>
          <a:lstStyle/>
          <a:p>
            <a:pPr>
              <a:buNone/>
            </a:pPr>
            <a:r>
              <a:rPr lang="ar-EG" sz="3300" b="1" dirty="0" smtClean="0">
                <a:effectLst>
                  <a:outerShdw blurRad="38100" dist="38100" dir="2700000" algn="tl">
                    <a:srgbClr val="000000">
                      <a:alpha val="43137"/>
                    </a:srgbClr>
                  </a:outerShdw>
                </a:effectLst>
              </a:rPr>
              <a:t>رمضان..ذاك</a:t>
            </a:r>
            <a:r>
              <a:rPr lang="ar-BH" sz="3300" b="1" dirty="0" smtClean="0">
                <a:effectLst>
                  <a:outerShdw blurRad="38100" dist="38100" dir="2700000" algn="tl">
                    <a:srgbClr val="000000">
                      <a:alpha val="43137"/>
                    </a:srgbClr>
                  </a:outerShdw>
                </a:effectLst>
              </a:rPr>
              <a:t> الشهر الذى كان </a:t>
            </a:r>
            <a:endParaRPr lang="ar-EG" sz="3300" b="1" dirty="0" smtClean="0">
              <a:effectLst>
                <a:outerShdw blurRad="38100" dist="38100" dir="2700000" algn="tl">
                  <a:srgbClr val="000000">
                    <a:alpha val="43137"/>
                  </a:srgbClr>
                </a:outerShdw>
              </a:effectLst>
            </a:endParaRPr>
          </a:p>
          <a:p>
            <a:pPr>
              <a:buNone/>
            </a:pPr>
            <a:r>
              <a:rPr lang="ar-BH" sz="3300" b="1" dirty="0" smtClean="0">
                <a:effectLst>
                  <a:outerShdw blurRad="38100" dist="38100" dir="2700000" algn="tl">
                    <a:srgbClr val="000000">
                      <a:alpha val="43137"/>
                    </a:srgbClr>
                  </a:outerShdw>
                </a:effectLst>
              </a:rPr>
              <a:t>فيه الحبيب</a:t>
            </a:r>
            <a:r>
              <a:rPr lang="ar-EG" sz="3300" b="1" dirty="0" smtClean="0">
                <a:effectLst>
                  <a:outerShdw blurRad="38100" dist="38100" dir="2700000" algn="tl">
                    <a:srgbClr val="000000">
                      <a:alpha val="43137"/>
                    </a:srgbClr>
                  </a:outerShdw>
                </a:effectLst>
              </a:rPr>
              <a:t> صلى الله عليه وسلم</a:t>
            </a:r>
          </a:p>
          <a:p>
            <a:pPr>
              <a:buNone/>
            </a:pPr>
            <a:r>
              <a:rPr lang="ar-BH" sz="3300" b="1" dirty="0" smtClean="0">
                <a:effectLst>
                  <a:outerShdw blurRad="38100" dist="38100" dir="2700000" algn="tl">
                    <a:srgbClr val="000000">
                      <a:alpha val="43137"/>
                    </a:srgbClr>
                  </a:outerShdw>
                </a:effectLst>
              </a:rPr>
              <a:t>يحتفى به</a:t>
            </a:r>
            <a:r>
              <a:rPr lang="ar-EG" sz="3300" b="1" dirty="0" smtClean="0">
                <a:effectLst>
                  <a:outerShdw blurRad="38100" dist="38100" dir="2700000" algn="tl">
                    <a:srgbClr val="000000">
                      <a:alpha val="43137"/>
                    </a:srgbClr>
                  </a:outerShdw>
                </a:effectLst>
              </a:rPr>
              <a:t> </a:t>
            </a:r>
            <a:r>
              <a:rPr lang="ar-BH" sz="3300" b="1" dirty="0" smtClean="0">
                <a:effectLst>
                  <a:outerShdw blurRad="38100" dist="38100" dir="2700000" algn="tl">
                    <a:srgbClr val="000000">
                      <a:alpha val="43137"/>
                    </a:srgbClr>
                  </a:outerShdw>
                </a:effectLst>
              </a:rPr>
              <a:t>حفاوة بالغة.</a:t>
            </a:r>
            <a:r>
              <a:rPr lang="ar-EG" sz="3300" b="1" dirty="0" smtClean="0">
                <a:effectLst>
                  <a:outerShdw blurRad="38100" dist="38100" dir="2700000" algn="tl">
                    <a:srgbClr val="000000">
                      <a:alpha val="43137"/>
                    </a:srgbClr>
                  </a:outerShdw>
                </a:effectLst>
              </a:rPr>
              <a:t>..</a:t>
            </a:r>
            <a:endParaRPr lang="en-US" sz="3300" b="1" dirty="0" smtClean="0">
              <a:effectLst>
                <a:outerShdw blurRad="38100" dist="38100" dir="2700000" algn="tl">
                  <a:srgbClr val="000000">
                    <a:alpha val="43137"/>
                  </a:srgbClr>
                </a:outerShdw>
              </a:effectLst>
            </a:endParaRPr>
          </a:p>
          <a:p>
            <a:pPr>
              <a:buNone/>
            </a:pPr>
            <a:r>
              <a:rPr lang="ar-EG" sz="3300" b="1" dirty="0" smtClean="0">
                <a:effectLst>
                  <a:outerShdw blurRad="38100" dist="38100" dir="2700000" algn="tl">
                    <a:srgbClr val="000000">
                      <a:alpha val="43137"/>
                    </a:srgbClr>
                  </a:outerShdw>
                </a:effectLst>
              </a:rPr>
              <a:t>      </a:t>
            </a:r>
            <a:r>
              <a:rPr lang="ar-EG" sz="3300" b="1" u="sng" dirty="0" smtClean="0">
                <a:effectLst>
                  <a:outerShdw blurRad="38100" dist="38100" dir="2700000" algn="tl">
                    <a:srgbClr val="000000">
                      <a:alpha val="43137"/>
                    </a:srgbClr>
                  </a:outerShdw>
                </a:effectLst>
              </a:rPr>
              <a:t>ف</a:t>
            </a:r>
            <a:r>
              <a:rPr lang="ar-BH" sz="3300" b="1" u="sng" dirty="0" smtClean="0">
                <a:effectLst>
                  <a:outerShdw blurRad="38100" dist="38100" dir="2700000" algn="tl">
                    <a:srgbClr val="000000">
                      <a:alpha val="43137"/>
                    </a:srgbClr>
                  </a:outerShdw>
                </a:effectLst>
              </a:rPr>
              <a:t>من حديث أبى هريرة أن النبى </a:t>
            </a:r>
            <a:endParaRPr lang="ar-EG" sz="3300" b="1" u="sng" dirty="0" smtClean="0">
              <a:effectLst>
                <a:outerShdw blurRad="38100" dist="38100" dir="2700000" algn="tl">
                  <a:srgbClr val="000000">
                    <a:alpha val="43137"/>
                  </a:srgbClr>
                </a:outerShdw>
              </a:effectLst>
            </a:endParaRPr>
          </a:p>
          <a:p>
            <a:pPr>
              <a:buNone/>
            </a:pPr>
            <a:r>
              <a:rPr lang="ar-EG" sz="3300" b="1" dirty="0" smtClean="0">
                <a:effectLst>
                  <a:outerShdw blurRad="38100" dist="38100" dir="2700000" algn="tl">
                    <a:srgbClr val="000000">
                      <a:alpha val="43137"/>
                    </a:srgbClr>
                  </a:outerShdw>
                </a:effectLst>
              </a:rPr>
              <a:t>         </a:t>
            </a:r>
            <a:r>
              <a:rPr lang="ar-EG" sz="3300" b="1" u="sng" dirty="0" smtClean="0">
                <a:effectLst>
                  <a:outerShdw blurRad="38100" dist="38100" dir="2700000" algn="tl">
                    <a:srgbClr val="000000">
                      <a:alpha val="43137"/>
                    </a:srgbClr>
                  </a:outerShdw>
                </a:effectLst>
              </a:rPr>
              <a:t>صلى الله عليه وسلم</a:t>
            </a:r>
            <a:r>
              <a:rPr lang="ar-BH" sz="3300" b="1" u="sng" dirty="0" smtClean="0">
                <a:effectLst>
                  <a:outerShdw blurRad="38100" dist="38100" dir="2700000" algn="tl">
                    <a:srgbClr val="000000">
                      <a:alpha val="43137"/>
                    </a:srgbClr>
                  </a:outerShdw>
                </a:effectLst>
              </a:rPr>
              <a:t> قال:</a:t>
            </a:r>
            <a:endParaRPr lang="ar-EG" sz="3300" b="1" u="sng" dirty="0" smtClean="0">
              <a:effectLst>
                <a:outerShdw blurRad="38100" dist="38100" dir="2700000" algn="tl">
                  <a:srgbClr val="000000">
                    <a:alpha val="43137"/>
                  </a:srgbClr>
                </a:outerShdw>
              </a:effectLst>
            </a:endParaRPr>
          </a:p>
          <a:p>
            <a:pPr>
              <a:buNone/>
            </a:pPr>
            <a:r>
              <a:rPr lang="ar-BH" sz="3300" b="1" dirty="0" smtClean="0">
                <a:solidFill>
                  <a:srgbClr val="FF0066"/>
                </a:solidFill>
                <a:effectLst>
                  <a:outerShdw blurRad="38100" dist="38100" dir="2700000" algn="tl">
                    <a:srgbClr val="000000">
                      <a:alpha val="43137"/>
                    </a:srgbClr>
                  </a:outerShdw>
                </a:effectLst>
              </a:rPr>
              <a:t>" إذا جاء رمضان فتحت أبواب الجنة"- </a:t>
            </a:r>
            <a:endParaRPr lang="ar-EG" sz="3300" b="1" dirty="0" smtClean="0">
              <a:solidFill>
                <a:srgbClr val="FF0066"/>
              </a:solidFill>
              <a:effectLst>
                <a:outerShdw blurRad="38100" dist="38100" dir="2700000" algn="tl">
                  <a:srgbClr val="000000">
                    <a:alpha val="43137"/>
                  </a:srgbClr>
                </a:outerShdw>
              </a:effectLst>
            </a:endParaRPr>
          </a:p>
          <a:p>
            <a:pPr>
              <a:buNone/>
            </a:pPr>
            <a:r>
              <a:rPr lang="ar-BH" sz="3300" b="1" dirty="0" smtClean="0">
                <a:solidFill>
                  <a:schemeClr val="bg2">
                    <a:lumMod val="25000"/>
                  </a:schemeClr>
                </a:solidFill>
                <a:effectLst>
                  <a:outerShdw blurRad="38100" dist="38100" dir="2700000" algn="tl">
                    <a:srgbClr val="000000">
                      <a:alpha val="43137"/>
                    </a:srgbClr>
                  </a:outerShdw>
                </a:effectLst>
              </a:rPr>
              <a:t>وفى لفظ</a:t>
            </a:r>
            <a:r>
              <a:rPr lang="ar-EG" sz="3300" b="1" dirty="0" smtClean="0">
                <a:solidFill>
                  <a:schemeClr val="bg2">
                    <a:lumMod val="25000"/>
                  </a:schemeClr>
                </a:solidFill>
                <a:effectLst>
                  <a:outerShdw blurRad="38100" dist="38100" dir="2700000" algn="tl">
                    <a:srgbClr val="000000">
                      <a:alpha val="43137"/>
                    </a:srgbClr>
                  </a:outerShdw>
                </a:effectLst>
              </a:rPr>
              <a:t> </a:t>
            </a:r>
            <a:r>
              <a:rPr lang="ar-BH" sz="3300" b="1" dirty="0" smtClean="0">
                <a:solidFill>
                  <a:schemeClr val="bg2">
                    <a:lumMod val="25000"/>
                  </a:schemeClr>
                </a:solidFill>
                <a:effectLst>
                  <a:outerShdw blurRad="38100" dist="38100" dir="2700000" algn="tl">
                    <a:srgbClr val="000000">
                      <a:alpha val="43137"/>
                    </a:srgbClr>
                  </a:outerShdw>
                </a:effectLst>
              </a:rPr>
              <a:t>مسلم:</a:t>
            </a:r>
            <a:r>
              <a:rPr lang="ar-EG" sz="3300" b="1" dirty="0" smtClean="0">
                <a:solidFill>
                  <a:schemeClr val="bg2">
                    <a:lumMod val="25000"/>
                  </a:schemeClr>
                </a:solidFill>
                <a:effectLst>
                  <a:outerShdw blurRad="38100" dist="38100" dir="2700000" algn="tl">
                    <a:srgbClr val="000000">
                      <a:alpha val="43137"/>
                    </a:srgbClr>
                  </a:outerShdw>
                </a:effectLst>
              </a:rPr>
              <a:t> </a:t>
            </a:r>
            <a:r>
              <a:rPr lang="ar-BH" sz="3300" b="1" dirty="0" smtClean="0">
                <a:solidFill>
                  <a:srgbClr val="FF0066"/>
                </a:solidFill>
                <a:effectLst>
                  <a:outerShdw blurRad="38100" dist="38100" dir="2700000" algn="tl">
                    <a:srgbClr val="000000">
                      <a:alpha val="43137"/>
                    </a:srgbClr>
                  </a:outerShdw>
                </a:effectLst>
              </a:rPr>
              <a:t>" فتحت أبواب الرحمة"­</a:t>
            </a:r>
            <a:endParaRPr lang="ar-EG" sz="3300" b="1" dirty="0" smtClean="0">
              <a:solidFill>
                <a:srgbClr val="FF0066"/>
              </a:solidFill>
              <a:effectLst>
                <a:outerShdw blurRad="38100" dist="38100" dir="2700000" algn="tl">
                  <a:srgbClr val="000000">
                    <a:alpha val="43137"/>
                  </a:srgbClr>
                </a:outerShdw>
              </a:effectLst>
            </a:endParaRPr>
          </a:p>
          <a:p>
            <a:pPr>
              <a:buNone/>
            </a:pPr>
            <a:r>
              <a:rPr lang="ar-BH" sz="3300" b="1" dirty="0" smtClean="0">
                <a:solidFill>
                  <a:srgbClr val="FF0066"/>
                </a:solidFill>
                <a:effectLst>
                  <a:outerShdw blurRad="38100" dist="38100" dir="2700000" algn="tl">
                    <a:srgbClr val="000000">
                      <a:alpha val="43137"/>
                    </a:srgbClr>
                  </a:outerShdw>
                </a:effectLst>
              </a:rPr>
              <a:t> وينادى مناد : </a:t>
            </a:r>
            <a:r>
              <a:rPr lang="ar-EG" sz="3300" b="1" dirty="0" smtClean="0">
                <a:solidFill>
                  <a:srgbClr val="FF0066"/>
                </a:solidFill>
                <a:effectLst>
                  <a:outerShdw blurRad="38100" dist="38100" dir="2700000" algn="tl">
                    <a:srgbClr val="000000">
                      <a:alpha val="43137"/>
                    </a:srgbClr>
                  </a:outerShdw>
                </a:effectLst>
              </a:rPr>
              <a:t>   </a:t>
            </a:r>
            <a:r>
              <a:rPr lang="ar-BH" sz="3300" b="1" dirty="0" smtClean="0">
                <a:solidFill>
                  <a:srgbClr val="FF0066"/>
                </a:solidFill>
                <a:effectLst>
                  <a:outerShdw blurRad="38100" dist="38100" dir="2700000" algn="tl">
                    <a:srgbClr val="000000">
                      <a:alpha val="43137"/>
                    </a:srgbClr>
                  </a:outerShdw>
                </a:effectLst>
              </a:rPr>
              <a:t>يا باغى الخير أقبل</a:t>
            </a:r>
            <a:endParaRPr lang="ar-EG" sz="3300" b="1" dirty="0" smtClean="0">
              <a:solidFill>
                <a:srgbClr val="FF0066"/>
              </a:solidFill>
              <a:effectLst>
                <a:outerShdw blurRad="38100" dist="38100" dir="2700000" algn="tl">
                  <a:srgbClr val="000000">
                    <a:alpha val="43137"/>
                  </a:srgbClr>
                </a:outerShdw>
              </a:effectLst>
            </a:endParaRPr>
          </a:p>
          <a:p>
            <a:pPr>
              <a:buNone/>
            </a:pPr>
            <a:r>
              <a:rPr lang="ar-EG" sz="3300" b="1" dirty="0" smtClean="0">
                <a:solidFill>
                  <a:srgbClr val="FF0066"/>
                </a:solidFill>
                <a:effectLst>
                  <a:outerShdw blurRad="38100" dist="38100" dir="2700000" algn="tl">
                    <a:srgbClr val="000000">
                      <a:alpha val="43137"/>
                    </a:srgbClr>
                  </a:outerShdw>
                </a:effectLst>
              </a:rPr>
              <a:t>                 </a:t>
            </a:r>
            <a:r>
              <a:rPr lang="ar-BH" sz="3300" b="1" dirty="0" smtClean="0">
                <a:solidFill>
                  <a:srgbClr val="FF0066"/>
                </a:solidFill>
                <a:effectLst>
                  <a:outerShdw blurRad="38100" dist="38100" dir="2700000" algn="tl">
                    <a:srgbClr val="000000">
                      <a:alpha val="43137"/>
                    </a:srgbClr>
                  </a:outerShdw>
                </a:effectLst>
              </a:rPr>
              <a:t> ويا باغى الشر أقصر</a:t>
            </a:r>
            <a:r>
              <a:rPr lang="ar-EG" sz="3300" b="1" dirty="0" smtClean="0">
                <a:solidFill>
                  <a:srgbClr val="FF0066"/>
                </a:solidFill>
                <a:effectLst>
                  <a:outerShdw blurRad="38100" dist="38100" dir="2700000" algn="tl">
                    <a:srgbClr val="000000">
                      <a:alpha val="43137"/>
                    </a:srgbClr>
                  </a:outerShdw>
                </a:effectLst>
              </a:rPr>
              <a:t>..</a:t>
            </a:r>
          </a:p>
          <a:p>
            <a:pPr>
              <a:buNone/>
            </a:pPr>
            <a:r>
              <a:rPr lang="ar-BH" sz="3300" b="1" dirty="0" smtClean="0">
                <a:solidFill>
                  <a:srgbClr val="FF0066"/>
                </a:solidFill>
                <a:effectLst>
                  <a:outerShdw blurRad="38100" dist="38100" dir="2700000" algn="tl">
                    <a:srgbClr val="000000">
                      <a:alpha val="43137"/>
                    </a:srgbClr>
                  </a:outerShdw>
                </a:effectLst>
              </a:rPr>
              <a:t>ولله عتقاء من النار وذلك فى كل ليلة حتى ينقضى رمضان".  </a:t>
            </a:r>
            <a:endParaRPr lang="en-US" sz="3300" b="1" dirty="0" smtClean="0">
              <a:solidFill>
                <a:srgbClr val="FF0066"/>
              </a:solidFill>
              <a:effectLst>
                <a:outerShdw blurRad="38100" dist="38100" dir="2700000" algn="tl">
                  <a:srgbClr val="000000">
                    <a:alpha val="43137"/>
                  </a:srgbClr>
                </a:outerShdw>
              </a:effectLst>
            </a:endParaRPr>
          </a:p>
          <a:p>
            <a:pPr>
              <a:buNone/>
            </a:pPr>
            <a:endParaRPr lang="ar-EG" sz="3300" b="1" dirty="0">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p:wipe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472" y="285728"/>
            <a:ext cx="8515352" cy="6572272"/>
          </a:xfrm>
        </p:spPr>
        <p:txBody>
          <a:bodyPr>
            <a:normAutofit/>
          </a:bodyPr>
          <a:lstStyle/>
          <a:p>
            <a:pPr>
              <a:buNone/>
            </a:pPr>
            <a:r>
              <a:rPr lang="ar-BH" sz="2700" b="1" u="sng" dirty="0" smtClean="0">
                <a:solidFill>
                  <a:schemeClr val="bg2">
                    <a:lumMod val="25000"/>
                  </a:schemeClr>
                </a:solidFill>
                <a:effectLst>
                  <a:outerShdw blurRad="38100" dist="38100" dir="2700000" algn="tl">
                    <a:srgbClr val="000000">
                      <a:alpha val="43137"/>
                    </a:srgbClr>
                  </a:outerShdw>
                </a:effectLst>
              </a:rPr>
              <a:t>وفى رواية الترمذى أنه </a:t>
            </a:r>
            <a:endParaRPr lang="ar-EG" sz="2700" b="1" u="sng" dirty="0" smtClean="0">
              <a:solidFill>
                <a:schemeClr val="bg2">
                  <a:lumMod val="25000"/>
                </a:schemeClr>
              </a:solidFill>
              <a:effectLst>
                <a:outerShdw blurRad="38100" dist="38100" dir="2700000" algn="tl">
                  <a:srgbClr val="000000">
                    <a:alpha val="43137"/>
                  </a:srgbClr>
                </a:outerShdw>
              </a:effectLst>
            </a:endParaRPr>
          </a:p>
          <a:p>
            <a:pPr>
              <a:buNone/>
            </a:pPr>
            <a:r>
              <a:rPr lang="ar-EG" sz="2700" b="1" u="sng" dirty="0" smtClean="0">
                <a:solidFill>
                  <a:schemeClr val="bg2">
                    <a:lumMod val="25000"/>
                  </a:schemeClr>
                </a:solidFill>
                <a:effectLst>
                  <a:outerShdw blurRad="38100" dist="38100" dir="2700000" algn="tl">
                    <a:srgbClr val="000000">
                      <a:alpha val="43137"/>
                    </a:srgbClr>
                  </a:outerShdw>
                </a:effectLst>
              </a:rPr>
              <a:t>صلى الله عليه وسلم</a:t>
            </a:r>
            <a:r>
              <a:rPr lang="en-US" sz="2700" b="1" u="sng" dirty="0" smtClean="0">
                <a:solidFill>
                  <a:schemeClr val="bg2">
                    <a:lumMod val="25000"/>
                  </a:schemeClr>
                </a:solidFill>
                <a:effectLst>
                  <a:outerShdw blurRad="38100" dist="38100" dir="2700000" algn="tl">
                    <a:srgbClr val="000000">
                      <a:alpha val="43137"/>
                    </a:srgbClr>
                  </a:outerShdw>
                </a:effectLst>
              </a:rPr>
              <a:t> </a:t>
            </a:r>
            <a:r>
              <a:rPr lang="ar-BH" sz="2700" b="1" u="sng" dirty="0" smtClean="0">
                <a:solidFill>
                  <a:schemeClr val="bg2">
                    <a:lumMod val="25000"/>
                  </a:schemeClr>
                </a:solidFill>
                <a:effectLst>
                  <a:outerShdw blurRad="38100" dist="38100" dir="2700000" algn="tl">
                    <a:srgbClr val="000000">
                      <a:alpha val="43137"/>
                    </a:srgbClr>
                  </a:outerShdw>
                </a:effectLst>
              </a:rPr>
              <a:t>قال:</a:t>
            </a:r>
            <a:endParaRPr lang="ar-EG" sz="2700" b="1" u="sng" dirty="0" smtClean="0">
              <a:solidFill>
                <a:schemeClr val="bg2">
                  <a:lumMod val="25000"/>
                </a:schemeClr>
              </a:solidFill>
              <a:effectLst>
                <a:outerShdw blurRad="38100" dist="38100" dir="2700000" algn="tl">
                  <a:srgbClr val="000000">
                    <a:alpha val="43137"/>
                  </a:srgbClr>
                </a:outerShdw>
              </a:effectLst>
            </a:endParaRPr>
          </a:p>
          <a:p>
            <a:pPr>
              <a:buNone/>
            </a:pPr>
            <a:endParaRPr lang="ar-EG" sz="2700" b="1" dirty="0" smtClean="0">
              <a:solidFill>
                <a:srgbClr val="FF0066"/>
              </a:solidFill>
              <a:effectLst>
                <a:outerShdw blurRad="38100" dist="38100" dir="2700000" algn="tl">
                  <a:srgbClr val="000000">
                    <a:alpha val="43137"/>
                  </a:srgbClr>
                </a:outerShdw>
              </a:effectLst>
            </a:endParaRPr>
          </a:p>
          <a:p>
            <a:pPr>
              <a:buNone/>
            </a:pPr>
            <a:r>
              <a:rPr lang="ar-BH" sz="2700" b="1" dirty="0" smtClean="0">
                <a:solidFill>
                  <a:srgbClr val="FF0066"/>
                </a:solidFill>
                <a:effectLst>
                  <a:outerShdw blurRad="38100" dist="38100" dir="2700000" algn="tl">
                    <a:srgbClr val="000000">
                      <a:alpha val="43137"/>
                    </a:srgbClr>
                  </a:outerShdw>
                </a:effectLst>
              </a:rPr>
              <a:t>"</a:t>
            </a:r>
            <a:r>
              <a:rPr lang="ar-EG" sz="2700" b="1" dirty="0" smtClean="0">
                <a:solidFill>
                  <a:srgbClr val="FF0066"/>
                </a:solidFill>
                <a:effectLst>
                  <a:outerShdw blurRad="38100" dist="38100" dir="2700000" algn="tl">
                    <a:srgbClr val="000000">
                      <a:alpha val="43137"/>
                    </a:srgbClr>
                  </a:outerShdw>
                </a:effectLst>
              </a:rPr>
              <a:t> </a:t>
            </a:r>
            <a:r>
              <a:rPr lang="ar-BH" sz="2700" b="1" dirty="0" smtClean="0">
                <a:solidFill>
                  <a:srgbClr val="FF0066"/>
                </a:solidFill>
                <a:effectLst>
                  <a:outerShdw blurRad="38100" dist="38100" dir="2700000" algn="tl">
                    <a:srgbClr val="000000">
                      <a:alpha val="43137"/>
                    </a:srgbClr>
                  </a:outerShdw>
                </a:effectLst>
              </a:rPr>
              <a:t>إذا كان أول ليلة من</a:t>
            </a:r>
            <a:endParaRPr lang="ar-EG" sz="2700" b="1" dirty="0" smtClean="0">
              <a:solidFill>
                <a:srgbClr val="FF0066"/>
              </a:solidFill>
              <a:effectLst>
                <a:outerShdw blurRad="38100" dist="38100" dir="2700000" algn="tl">
                  <a:srgbClr val="000000">
                    <a:alpha val="43137"/>
                  </a:srgbClr>
                </a:outerShdw>
              </a:effectLst>
            </a:endParaRPr>
          </a:p>
          <a:p>
            <a:pPr>
              <a:buNone/>
            </a:pPr>
            <a:r>
              <a:rPr lang="ar-BH" sz="2700" b="1" dirty="0" smtClean="0">
                <a:solidFill>
                  <a:srgbClr val="FF0066"/>
                </a:solidFill>
                <a:effectLst>
                  <a:outerShdw blurRad="38100" dist="38100" dir="2700000" algn="tl">
                    <a:srgbClr val="000000">
                      <a:alpha val="43137"/>
                    </a:srgbClr>
                  </a:outerShdw>
                </a:effectLst>
              </a:rPr>
              <a:t> رمضان صفدت الشياطين ومردة الجن".</a:t>
            </a:r>
            <a:endParaRPr lang="ar-EG" sz="2700" b="1" dirty="0" smtClean="0">
              <a:solidFill>
                <a:srgbClr val="FF0066"/>
              </a:solidFill>
              <a:effectLst>
                <a:outerShdw blurRad="38100" dist="38100" dir="2700000" algn="tl">
                  <a:srgbClr val="000000">
                    <a:alpha val="43137"/>
                  </a:srgbClr>
                </a:outerShdw>
              </a:effectLst>
            </a:endParaRPr>
          </a:p>
          <a:p>
            <a:pPr>
              <a:buNone/>
            </a:pPr>
            <a:r>
              <a:rPr lang="ar-BH" sz="2700" b="1" dirty="0" smtClean="0">
                <a:solidFill>
                  <a:srgbClr val="FF0066"/>
                </a:solidFill>
                <a:effectLst>
                  <a:outerShdw blurRad="38100" dist="38100" dir="2700000" algn="tl">
                    <a:srgbClr val="000000">
                      <a:alpha val="43137"/>
                    </a:srgbClr>
                  </a:outerShdw>
                </a:effectLst>
              </a:rPr>
              <a:t> </a:t>
            </a:r>
            <a:endParaRPr lang="en-US" sz="2700" b="1" dirty="0" smtClean="0">
              <a:solidFill>
                <a:srgbClr val="FF0066"/>
              </a:solidFill>
              <a:effectLst>
                <a:outerShdw blurRad="38100" dist="38100" dir="2700000" algn="tl">
                  <a:srgbClr val="000000">
                    <a:alpha val="43137"/>
                  </a:srgbClr>
                </a:outerShdw>
              </a:effectLst>
            </a:endParaRPr>
          </a:p>
          <a:p>
            <a:pPr>
              <a:buNone/>
            </a:pPr>
            <a:r>
              <a:rPr lang="ar-BH" sz="2700" b="1" dirty="0" smtClean="0">
                <a:effectLst>
                  <a:outerShdw blurRad="38100" dist="38100" dir="2700000" algn="tl">
                    <a:srgbClr val="000000">
                      <a:alpha val="43137"/>
                    </a:srgbClr>
                  </a:outerShdw>
                </a:effectLst>
              </a:rPr>
              <a:t>فمن المعلوم أن الذنوب تقل فى رمضان</a:t>
            </a:r>
            <a:r>
              <a:rPr lang="ar-EG" sz="2700" b="1" dirty="0" smtClean="0">
                <a:effectLst>
                  <a:outerShdw blurRad="38100" dist="38100" dir="2700000" algn="tl">
                    <a:srgbClr val="000000">
                      <a:alpha val="43137"/>
                    </a:srgbClr>
                  </a:outerShdw>
                </a:effectLst>
              </a:rPr>
              <a:t>..</a:t>
            </a:r>
          </a:p>
          <a:p>
            <a:pPr>
              <a:buNone/>
            </a:pPr>
            <a:r>
              <a:rPr lang="ar-BH" sz="2700" b="1" dirty="0" smtClean="0">
                <a:effectLst>
                  <a:outerShdw blurRad="38100" dist="38100" dir="2700000" algn="tl">
                    <a:srgbClr val="000000">
                      <a:alpha val="43137"/>
                    </a:srgbClr>
                  </a:outerShdw>
                </a:effectLst>
              </a:rPr>
              <a:t>لكنها لا تنقطع</a:t>
            </a:r>
            <a:r>
              <a:rPr lang="ar-EG" sz="2700" b="1" dirty="0" smtClean="0">
                <a:effectLst>
                  <a:outerShdw blurRad="38100" dist="38100" dir="2700000" algn="tl">
                    <a:srgbClr val="000000">
                      <a:alpha val="43137"/>
                    </a:srgbClr>
                  </a:outerShdw>
                </a:effectLst>
              </a:rPr>
              <a:t> </a:t>
            </a:r>
            <a:r>
              <a:rPr lang="ar-BH" sz="2700" b="1" dirty="0" smtClean="0">
                <a:effectLst>
                  <a:outerShdw blurRad="38100" dist="38100" dir="2700000" algn="tl">
                    <a:srgbClr val="000000">
                      <a:alpha val="43137"/>
                    </a:srgbClr>
                  </a:outerShdw>
                </a:effectLst>
              </a:rPr>
              <a:t>فكيف ذلك</a:t>
            </a:r>
            <a:r>
              <a:rPr lang="ar-EG" sz="2700" b="1" dirty="0" smtClean="0">
                <a:effectLst>
                  <a:outerShdw blurRad="38100" dist="38100" dir="2700000" algn="tl">
                    <a:srgbClr val="000000">
                      <a:alpha val="43137"/>
                    </a:srgbClr>
                  </a:outerShdw>
                </a:effectLst>
              </a:rPr>
              <a:t>..</a:t>
            </a:r>
          </a:p>
          <a:p>
            <a:pPr>
              <a:buNone/>
            </a:pPr>
            <a:r>
              <a:rPr lang="ar-EG" sz="2700" b="1" dirty="0" smtClean="0">
                <a:effectLst>
                  <a:outerShdw blurRad="38100" dist="38100" dir="2700000" algn="tl">
                    <a:srgbClr val="000000">
                      <a:alpha val="43137"/>
                    </a:srgbClr>
                  </a:outerShdw>
                </a:effectLst>
              </a:rPr>
              <a:t>و</a:t>
            </a:r>
            <a:r>
              <a:rPr lang="ar-BH" sz="2700" b="1" dirty="0" smtClean="0">
                <a:effectLst>
                  <a:outerShdw blurRad="38100" dist="38100" dir="2700000" algn="tl">
                    <a:srgbClr val="000000">
                      <a:alpha val="43137"/>
                    </a:srgbClr>
                  </a:outerShdw>
                </a:effectLst>
              </a:rPr>
              <a:t>الشياطين تصفد وكذاك</a:t>
            </a:r>
            <a:r>
              <a:rPr lang="ar-EG" sz="2700" b="1" dirty="0" smtClean="0">
                <a:effectLst>
                  <a:outerShdw blurRad="38100" dist="38100" dir="2700000" algn="tl">
                    <a:srgbClr val="000000">
                      <a:alpha val="43137"/>
                    </a:srgbClr>
                  </a:outerShdw>
                </a:effectLst>
              </a:rPr>
              <a:t> </a:t>
            </a:r>
            <a:r>
              <a:rPr lang="ar-BH" sz="2700" b="1" dirty="0" smtClean="0">
                <a:effectLst>
                  <a:outerShdw blurRad="38100" dist="38100" dir="2700000" algn="tl">
                    <a:srgbClr val="000000">
                      <a:alpha val="43137"/>
                    </a:srgbClr>
                  </a:outerShdw>
                </a:effectLst>
              </a:rPr>
              <a:t>المردة</a:t>
            </a:r>
            <a:r>
              <a:rPr lang="ar-EG" sz="2700" b="1" dirty="0" smtClean="0">
                <a:effectLst>
                  <a:outerShdw blurRad="38100" dist="38100" dir="2700000" algn="tl">
                    <a:srgbClr val="000000">
                      <a:alpha val="43137"/>
                    </a:srgbClr>
                  </a:outerShdw>
                </a:effectLst>
              </a:rPr>
              <a:t>!!</a:t>
            </a:r>
          </a:p>
          <a:p>
            <a:pPr algn="ctr">
              <a:buNone/>
            </a:pPr>
            <a:r>
              <a:rPr lang="ar-BH" sz="2700" b="1" u="sng" dirty="0" smtClean="0">
                <a:solidFill>
                  <a:srgbClr val="FF0066"/>
                </a:solidFill>
                <a:effectLst>
                  <a:outerShdw blurRad="38100" dist="38100" dir="2700000" algn="tl">
                    <a:srgbClr val="000000">
                      <a:alpha val="43137"/>
                    </a:srgbClr>
                  </a:outerShdw>
                </a:effectLst>
              </a:rPr>
              <a:t>والجواب فى قوله تعالى:</a:t>
            </a:r>
            <a:endParaRPr lang="ar-EG" sz="2700" b="1" u="sng" dirty="0" smtClean="0">
              <a:solidFill>
                <a:srgbClr val="FF0066"/>
              </a:solidFill>
              <a:effectLst>
                <a:outerShdw blurRad="38100" dist="38100" dir="2700000" algn="tl">
                  <a:srgbClr val="000000">
                    <a:alpha val="43137"/>
                  </a:srgbClr>
                </a:outerShdw>
              </a:effectLst>
            </a:endParaRPr>
          </a:p>
          <a:p>
            <a:pPr algn="ctr">
              <a:buNone/>
            </a:pPr>
            <a:r>
              <a:rPr lang="ar-EG" sz="2700" b="1" dirty="0" smtClean="0">
                <a:effectLst>
                  <a:outerShdw blurRad="38100" dist="38100" dir="2700000" algn="tl">
                    <a:srgbClr val="000000">
                      <a:alpha val="43137"/>
                    </a:srgbClr>
                  </a:outerShdw>
                </a:effectLst>
              </a:rPr>
              <a:t>(</a:t>
            </a:r>
            <a:r>
              <a:rPr lang="ar-BH" sz="2700" b="1" dirty="0" smtClean="0">
                <a:effectLst>
                  <a:outerShdw blurRad="38100" dist="38100" dir="2700000" algn="tl">
                    <a:srgbClr val="000000">
                      <a:alpha val="43137"/>
                    </a:srgbClr>
                  </a:outerShdw>
                </a:effectLst>
              </a:rPr>
              <a:t>وَمَا أُبَرِّئُ نَفْسِي إِنَّ النَّفْسَ لأَمَّارَةٌ بِالسُّوءِ إِلاَّ مَا رَحِمَ رَبِّيَ إِنَّ رَبِّي غَفُورٌ رَّحِيمٌ</a:t>
            </a:r>
            <a:r>
              <a:rPr lang="ar-EG" sz="2700" b="1" dirty="0" smtClean="0">
                <a:effectLst>
                  <a:outerShdw blurRad="38100" dist="38100" dir="2700000" algn="tl">
                    <a:srgbClr val="000000">
                      <a:alpha val="43137"/>
                    </a:srgbClr>
                  </a:outerShdw>
                </a:effectLst>
              </a:rPr>
              <a:t>)</a:t>
            </a:r>
            <a:endParaRPr lang="ar-EG" sz="2700" b="1" dirty="0">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p:wipe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596" y="500066"/>
            <a:ext cx="8686800" cy="6715148"/>
          </a:xfrm>
        </p:spPr>
        <p:txBody>
          <a:bodyPr>
            <a:noAutofit/>
          </a:bodyPr>
          <a:lstStyle/>
          <a:p>
            <a:pPr>
              <a:buNone/>
            </a:pPr>
            <a:r>
              <a:rPr lang="ar-BH" sz="3600" b="1" u="sng" dirty="0" smtClean="0">
                <a:solidFill>
                  <a:srgbClr val="FF0066"/>
                </a:solidFill>
                <a:effectLst>
                  <a:outerShdw blurRad="38100" dist="38100" dir="2700000" algn="tl">
                    <a:srgbClr val="000000">
                      <a:alpha val="43137"/>
                    </a:srgbClr>
                  </a:outerShdw>
                </a:effectLst>
              </a:rPr>
              <a:t>و من حديث أبى هريرة</a:t>
            </a:r>
            <a:r>
              <a:rPr lang="en-US" sz="3600" b="1" u="sng" dirty="0" smtClean="0">
                <a:solidFill>
                  <a:srgbClr val="FF0066"/>
                </a:solidFill>
                <a:effectLst>
                  <a:outerShdw blurRad="38100" dist="38100" dir="2700000" algn="tl">
                    <a:srgbClr val="000000">
                      <a:alpha val="43137"/>
                    </a:srgbClr>
                  </a:outerShdw>
                </a:effectLst>
              </a:rPr>
              <a:t> </a:t>
            </a:r>
          </a:p>
          <a:p>
            <a:pPr>
              <a:buNone/>
            </a:pPr>
            <a:r>
              <a:rPr lang="en-US" sz="3600" b="1" u="sng" dirty="0" smtClean="0">
                <a:solidFill>
                  <a:srgbClr val="FF0066"/>
                </a:solidFill>
                <a:effectLst>
                  <a:outerShdw blurRad="38100" dist="38100" dir="2700000" algn="tl">
                    <a:srgbClr val="000000">
                      <a:alpha val="43137"/>
                    </a:srgbClr>
                  </a:outerShdw>
                </a:effectLst>
              </a:rPr>
              <a:t> </a:t>
            </a:r>
            <a:r>
              <a:rPr lang="ar-BH" sz="3600" b="1" u="sng" dirty="0" smtClean="0">
                <a:solidFill>
                  <a:srgbClr val="FF0066"/>
                </a:solidFill>
                <a:effectLst>
                  <a:outerShdw blurRad="38100" dist="38100" dir="2700000" algn="tl">
                    <a:srgbClr val="000000">
                      <a:alpha val="43137"/>
                    </a:srgbClr>
                  </a:outerShdw>
                </a:effectLst>
              </a:rPr>
              <a:t>أنه</a:t>
            </a:r>
            <a:r>
              <a:rPr lang="en-US" sz="3600" b="1" u="sng" dirty="0" smtClean="0">
                <a:solidFill>
                  <a:srgbClr val="FF0066"/>
                </a:solidFill>
                <a:effectLst>
                  <a:outerShdw blurRad="38100" dist="38100" dir="2700000" algn="tl">
                    <a:srgbClr val="000000">
                      <a:alpha val="43137"/>
                    </a:srgbClr>
                  </a:outerShdw>
                </a:effectLst>
              </a:rPr>
              <a:t> </a:t>
            </a:r>
            <a:r>
              <a:rPr lang="ar-EG" sz="3600" b="1" u="sng" dirty="0" smtClean="0">
                <a:solidFill>
                  <a:srgbClr val="FF0066"/>
                </a:solidFill>
                <a:effectLst>
                  <a:outerShdw blurRad="38100" dist="38100" dir="2700000" algn="tl">
                    <a:srgbClr val="000000">
                      <a:alpha val="43137"/>
                    </a:srgbClr>
                  </a:outerShdw>
                </a:effectLst>
              </a:rPr>
              <a:t>صلى الله عليه وسلم </a:t>
            </a:r>
            <a:r>
              <a:rPr lang="ar-BH" sz="3600" b="1" u="sng" dirty="0" smtClean="0">
                <a:solidFill>
                  <a:srgbClr val="FF0066"/>
                </a:solidFill>
                <a:effectLst>
                  <a:outerShdw blurRad="38100" dist="38100" dir="2700000" algn="tl">
                    <a:srgbClr val="000000">
                      <a:alpha val="43137"/>
                    </a:srgbClr>
                  </a:outerShdw>
                </a:effectLst>
              </a:rPr>
              <a:t>قال:</a:t>
            </a:r>
            <a:endParaRPr lang="ar-EG" sz="3600" b="1" u="sng" dirty="0" smtClean="0">
              <a:solidFill>
                <a:srgbClr val="FF0066"/>
              </a:solidFill>
              <a:effectLst>
                <a:outerShdw blurRad="38100" dist="38100" dir="2700000" algn="tl">
                  <a:srgbClr val="000000">
                    <a:alpha val="43137"/>
                  </a:srgbClr>
                </a:outerShdw>
              </a:effectLst>
            </a:endParaRPr>
          </a:p>
          <a:p>
            <a:pPr>
              <a:buNone/>
            </a:pPr>
            <a:endParaRPr lang="ar-EG" sz="1200" b="1" dirty="0" smtClean="0">
              <a:effectLst>
                <a:outerShdw blurRad="38100" dist="38100" dir="2700000" algn="tl">
                  <a:srgbClr val="000000">
                    <a:alpha val="43137"/>
                  </a:srgbClr>
                </a:outerShdw>
              </a:effectLst>
            </a:endParaRPr>
          </a:p>
          <a:p>
            <a:pPr>
              <a:buNone/>
            </a:pPr>
            <a:r>
              <a:rPr lang="ar-BH" sz="3600" b="1" dirty="0" smtClean="0">
                <a:effectLst>
                  <a:outerShdw blurRad="38100" dist="38100" dir="2700000" algn="tl">
                    <a:srgbClr val="000000">
                      <a:alpha val="43137"/>
                    </a:srgbClr>
                  </a:outerShdw>
                </a:effectLst>
              </a:rPr>
              <a:t> قال الله تعالى- فى الحديث القدسى -: </a:t>
            </a:r>
            <a:endParaRPr lang="ar-EG" sz="3600" b="1" dirty="0" smtClean="0">
              <a:effectLst>
                <a:outerShdw blurRad="38100" dist="38100" dir="2700000" algn="tl">
                  <a:srgbClr val="000000">
                    <a:alpha val="43137"/>
                  </a:srgbClr>
                </a:outerShdw>
              </a:effectLst>
            </a:endParaRPr>
          </a:p>
          <a:p>
            <a:pPr>
              <a:buNone/>
            </a:pPr>
            <a:r>
              <a:rPr lang="ar-EG" sz="3600" b="1" dirty="0" smtClean="0">
                <a:effectLst>
                  <a:outerShdw blurRad="38100" dist="38100" dir="2700000" algn="tl">
                    <a:srgbClr val="000000">
                      <a:alpha val="43137"/>
                    </a:srgbClr>
                  </a:outerShdw>
                </a:effectLst>
              </a:rPr>
              <a:t>”</a:t>
            </a:r>
            <a:r>
              <a:rPr lang="ar-BH" sz="3600" b="1" dirty="0" smtClean="0">
                <a:effectLst>
                  <a:outerShdw blurRad="38100" dist="38100" dir="2700000" algn="tl">
                    <a:srgbClr val="000000">
                      <a:alpha val="43137"/>
                    </a:srgbClr>
                  </a:outerShdw>
                </a:effectLst>
              </a:rPr>
              <a:t>كل عمل ابن آدم له إلا الصوم فإنه لى وأنا </a:t>
            </a:r>
            <a:endParaRPr lang="ar-EG" sz="3600" b="1" dirty="0" smtClean="0">
              <a:effectLst>
                <a:outerShdw blurRad="38100" dist="38100" dir="2700000" algn="tl">
                  <a:srgbClr val="000000">
                    <a:alpha val="43137"/>
                  </a:srgbClr>
                </a:outerShdw>
              </a:effectLst>
            </a:endParaRPr>
          </a:p>
          <a:p>
            <a:pPr>
              <a:buNone/>
            </a:pPr>
            <a:r>
              <a:rPr lang="ar-BH" sz="3600" b="1" dirty="0" smtClean="0">
                <a:effectLst>
                  <a:outerShdw blurRad="38100" dist="38100" dir="2700000" algn="tl">
                    <a:srgbClr val="000000">
                      <a:alpha val="43137"/>
                    </a:srgbClr>
                  </a:outerShdw>
                </a:effectLst>
              </a:rPr>
              <a:t>أجزى به</a:t>
            </a:r>
            <a:r>
              <a:rPr lang="ar-EG" sz="3600" b="1" dirty="0" smtClean="0">
                <a:effectLst>
                  <a:outerShdw blurRad="38100" dist="38100" dir="2700000" algn="tl">
                    <a:srgbClr val="000000">
                      <a:alpha val="43137"/>
                    </a:srgbClr>
                  </a:outerShdw>
                </a:effectLst>
              </a:rPr>
              <a:t>..</a:t>
            </a:r>
            <a:r>
              <a:rPr lang="ar-BH" sz="3600" b="1" dirty="0" smtClean="0">
                <a:effectLst>
                  <a:outerShdw blurRad="38100" dist="38100" dir="2700000" algn="tl">
                    <a:srgbClr val="000000">
                      <a:alpha val="43137"/>
                    </a:srgbClr>
                  </a:outerShdw>
                </a:effectLst>
              </a:rPr>
              <a:t> والصيام جنة</a:t>
            </a:r>
            <a:r>
              <a:rPr lang="ar-EG" sz="3600" b="1" dirty="0" smtClean="0">
                <a:effectLst>
                  <a:outerShdw blurRad="38100" dist="38100" dir="2700000" algn="tl">
                    <a:srgbClr val="000000">
                      <a:alpha val="43137"/>
                    </a:srgbClr>
                  </a:outerShdw>
                </a:effectLst>
              </a:rPr>
              <a:t> </a:t>
            </a:r>
            <a:r>
              <a:rPr lang="ar-BH" sz="3600" b="1" dirty="0" smtClean="0">
                <a:effectLst>
                  <a:outerShdw blurRad="38100" dist="38100" dir="2700000" algn="tl">
                    <a:srgbClr val="000000">
                      <a:alpha val="43137"/>
                    </a:srgbClr>
                  </a:outerShdw>
                </a:effectLst>
              </a:rPr>
              <a:t>-</a:t>
            </a:r>
            <a:r>
              <a:rPr lang="ar-EG" sz="3600" b="1" dirty="0" smtClean="0">
                <a:effectLst>
                  <a:outerShdw blurRad="38100" dist="38100" dir="2700000" algn="tl">
                    <a:srgbClr val="000000">
                      <a:alpha val="43137"/>
                    </a:srgbClr>
                  </a:outerShdw>
                </a:effectLst>
              </a:rPr>
              <a:t> </a:t>
            </a:r>
            <a:r>
              <a:rPr lang="ar-BH" sz="3600" b="1" dirty="0" smtClean="0">
                <a:effectLst>
                  <a:outerShdw blurRad="38100" dist="38100" dir="2700000" algn="tl">
                    <a:srgbClr val="000000">
                      <a:alpha val="43137"/>
                    </a:srgbClr>
                  </a:outerShdw>
                </a:effectLst>
              </a:rPr>
              <a:t>أى وقاية</a:t>
            </a:r>
            <a:r>
              <a:rPr lang="ar-EG" sz="3600" b="1" dirty="0" smtClean="0">
                <a:effectLst>
                  <a:outerShdw blurRad="38100" dist="38100" dir="2700000" algn="tl">
                    <a:srgbClr val="000000">
                      <a:alpha val="43137"/>
                    </a:srgbClr>
                  </a:outerShdw>
                </a:effectLst>
              </a:rPr>
              <a:t> </a:t>
            </a:r>
            <a:r>
              <a:rPr lang="ar-BH" sz="3600" b="1" dirty="0" smtClean="0">
                <a:effectLst>
                  <a:outerShdw blurRad="38100" dist="38100" dir="2700000" algn="tl">
                    <a:srgbClr val="000000">
                      <a:alpha val="43137"/>
                    </a:srgbClr>
                  </a:outerShdw>
                </a:effectLst>
              </a:rPr>
              <a:t>- فإذا كان </a:t>
            </a:r>
            <a:endParaRPr lang="ar-EG" sz="3600" b="1" dirty="0" smtClean="0">
              <a:effectLst>
                <a:outerShdw blurRad="38100" dist="38100" dir="2700000" algn="tl">
                  <a:srgbClr val="000000">
                    <a:alpha val="43137"/>
                  </a:srgbClr>
                </a:outerShdw>
              </a:effectLst>
            </a:endParaRPr>
          </a:p>
          <a:p>
            <a:pPr>
              <a:buNone/>
            </a:pPr>
            <a:r>
              <a:rPr lang="ar-BH" sz="3600" b="1" dirty="0" smtClean="0">
                <a:effectLst>
                  <a:outerShdw blurRad="38100" dist="38100" dir="2700000" algn="tl">
                    <a:srgbClr val="000000">
                      <a:alpha val="43137"/>
                    </a:srgbClr>
                  </a:outerShdw>
                </a:effectLst>
              </a:rPr>
              <a:t>يوم صوم أحدكم فلا يرفث ولا يسخط</a:t>
            </a:r>
            <a:r>
              <a:rPr lang="ar-EG" sz="3600" b="1" dirty="0" smtClean="0">
                <a:effectLst>
                  <a:outerShdw blurRad="38100" dist="38100" dir="2700000" algn="tl">
                    <a:srgbClr val="000000">
                      <a:alpha val="43137"/>
                    </a:srgbClr>
                  </a:outerShdw>
                </a:effectLst>
              </a:rPr>
              <a:t> ..</a:t>
            </a:r>
            <a:r>
              <a:rPr lang="ar-BH" sz="3600" b="1" dirty="0" smtClean="0">
                <a:effectLst>
                  <a:outerShdw blurRad="38100" dist="38100" dir="2700000" algn="tl">
                    <a:srgbClr val="000000">
                      <a:alpha val="43137"/>
                    </a:srgbClr>
                  </a:outerShdw>
                </a:effectLst>
              </a:rPr>
              <a:t>فإن سابه</a:t>
            </a:r>
            <a:endParaRPr lang="ar-EG" sz="3600" b="1" dirty="0" smtClean="0">
              <a:effectLst>
                <a:outerShdw blurRad="38100" dist="38100" dir="2700000" algn="tl">
                  <a:srgbClr val="000000">
                    <a:alpha val="43137"/>
                  </a:srgbClr>
                </a:outerShdw>
              </a:effectLst>
            </a:endParaRPr>
          </a:p>
          <a:p>
            <a:pPr>
              <a:buNone/>
            </a:pPr>
            <a:r>
              <a:rPr lang="ar-BH" sz="3600" b="1" dirty="0" smtClean="0">
                <a:effectLst>
                  <a:outerShdw blurRad="38100" dist="38100" dir="2700000" algn="tl">
                    <a:srgbClr val="000000">
                      <a:alpha val="43137"/>
                    </a:srgbClr>
                  </a:outerShdw>
                </a:effectLst>
              </a:rPr>
              <a:t> أحد أو قاتله فليقل</a:t>
            </a:r>
            <a:r>
              <a:rPr lang="ar-EG" sz="3600" b="1" dirty="0" smtClean="0">
                <a:effectLst>
                  <a:outerShdw blurRad="38100" dist="38100" dir="2700000" algn="tl">
                    <a:srgbClr val="000000">
                      <a:alpha val="43137"/>
                    </a:srgbClr>
                  </a:outerShdw>
                </a:effectLst>
              </a:rPr>
              <a:t>..</a:t>
            </a:r>
          </a:p>
          <a:p>
            <a:pPr>
              <a:buNone/>
            </a:pPr>
            <a:r>
              <a:rPr lang="ar-EG" sz="3600" b="1" dirty="0" smtClean="0">
                <a:effectLst>
                  <a:outerShdw blurRad="38100" dist="38100" dir="2700000" algn="tl">
                    <a:srgbClr val="000000">
                      <a:alpha val="43137"/>
                    </a:srgbClr>
                  </a:outerShdw>
                </a:effectLst>
              </a:rPr>
              <a:t>            </a:t>
            </a:r>
            <a:r>
              <a:rPr lang="ar-BH" sz="3600" b="1" dirty="0" smtClean="0">
                <a:effectLst>
                  <a:outerShdw blurRad="38100" dist="38100" dir="2700000" algn="tl">
                    <a:srgbClr val="000000">
                      <a:alpha val="43137"/>
                    </a:srgbClr>
                  </a:outerShdw>
                </a:effectLst>
              </a:rPr>
              <a:t> </a:t>
            </a:r>
            <a:r>
              <a:rPr lang="ar-BH" sz="3600" b="1" dirty="0" smtClean="0">
                <a:solidFill>
                  <a:srgbClr val="FF0066"/>
                </a:solidFill>
                <a:effectLst>
                  <a:outerShdw blurRad="38100" dist="38100" dir="2700000" algn="tl">
                    <a:srgbClr val="000000">
                      <a:alpha val="43137"/>
                    </a:srgbClr>
                  </a:outerShdw>
                </a:effectLst>
              </a:rPr>
              <a:t>إنى</a:t>
            </a:r>
            <a:r>
              <a:rPr lang="ar-EG" sz="3600" b="1" dirty="0" smtClean="0">
                <a:solidFill>
                  <a:srgbClr val="FF0066"/>
                </a:solidFill>
                <a:effectLst>
                  <a:outerShdw blurRad="38100" dist="38100" dir="2700000" algn="tl">
                    <a:srgbClr val="000000">
                      <a:alpha val="43137"/>
                    </a:srgbClr>
                  </a:outerShdw>
                </a:effectLst>
              </a:rPr>
              <a:t> أمرؤ</a:t>
            </a:r>
            <a:r>
              <a:rPr lang="ar-BH" sz="3600" b="1" dirty="0" smtClean="0">
                <a:solidFill>
                  <a:srgbClr val="FF0066"/>
                </a:solidFill>
                <a:effectLst>
                  <a:outerShdw blurRad="38100" dist="38100" dir="2700000" algn="tl">
                    <a:srgbClr val="000000">
                      <a:alpha val="43137"/>
                    </a:srgbClr>
                  </a:outerShdw>
                </a:effectLst>
              </a:rPr>
              <a:t> صائم</a:t>
            </a:r>
            <a:r>
              <a:rPr lang="ar-EG" sz="3600" b="1" dirty="0" smtClean="0">
                <a:solidFill>
                  <a:srgbClr val="FF0066"/>
                </a:solidFill>
                <a:effectLst>
                  <a:outerShdw blurRad="38100" dist="38100" dir="2700000" algn="tl">
                    <a:srgbClr val="000000">
                      <a:alpha val="43137"/>
                    </a:srgbClr>
                  </a:outerShdw>
                </a:effectLst>
              </a:rPr>
              <a:t>..</a:t>
            </a:r>
            <a:r>
              <a:rPr lang="ar-BH" sz="3600" b="1" dirty="0" smtClean="0">
                <a:solidFill>
                  <a:srgbClr val="FF0066"/>
                </a:solidFill>
                <a:effectLst>
                  <a:outerShdw blurRad="38100" dist="38100" dir="2700000" algn="tl">
                    <a:srgbClr val="000000">
                      <a:alpha val="43137"/>
                    </a:srgbClr>
                  </a:outerShdw>
                </a:effectLst>
              </a:rPr>
              <a:t> إنى</a:t>
            </a:r>
            <a:r>
              <a:rPr lang="ar-EG" sz="3600" b="1" dirty="0" smtClean="0">
                <a:solidFill>
                  <a:srgbClr val="FF0066"/>
                </a:solidFill>
                <a:effectLst>
                  <a:outerShdw blurRad="38100" dist="38100" dir="2700000" algn="tl">
                    <a:srgbClr val="000000">
                      <a:alpha val="43137"/>
                    </a:srgbClr>
                  </a:outerShdw>
                </a:effectLst>
              </a:rPr>
              <a:t> أمرؤ</a:t>
            </a:r>
            <a:r>
              <a:rPr lang="ar-BH" sz="3600" b="1" dirty="0" smtClean="0">
                <a:solidFill>
                  <a:srgbClr val="FF0066"/>
                </a:solidFill>
                <a:effectLst>
                  <a:outerShdw blurRad="38100" dist="38100" dir="2700000" algn="tl">
                    <a:srgbClr val="000000">
                      <a:alpha val="43137"/>
                    </a:srgbClr>
                  </a:outerShdw>
                </a:effectLst>
              </a:rPr>
              <a:t> صائم</a:t>
            </a:r>
            <a:r>
              <a:rPr lang="ar-EG" sz="3600" b="1" dirty="0" smtClean="0">
                <a:solidFill>
                  <a:srgbClr val="FF0066"/>
                </a:solidFill>
                <a:effectLst>
                  <a:outerShdw blurRad="38100" dist="38100" dir="2700000" algn="tl">
                    <a:srgbClr val="000000">
                      <a:alpha val="43137"/>
                    </a:srgbClr>
                  </a:outerShdw>
                </a:effectLst>
              </a:rPr>
              <a:t>..</a:t>
            </a:r>
            <a:r>
              <a:rPr lang="ar-BH" sz="3600" b="1" dirty="0" smtClean="0">
                <a:solidFill>
                  <a:srgbClr val="FF0066"/>
                </a:solidFill>
                <a:effectLst>
                  <a:outerShdw blurRad="38100" dist="38100" dir="2700000" algn="tl">
                    <a:srgbClr val="000000">
                      <a:alpha val="43137"/>
                    </a:srgbClr>
                  </a:outerShdw>
                </a:effectLst>
              </a:rPr>
              <a:t> </a:t>
            </a:r>
            <a:endParaRPr lang="ar-EG" sz="3600" b="1" dirty="0">
              <a:solidFill>
                <a:srgbClr val="FF0066"/>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p:wipe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42994" y="285728"/>
            <a:ext cx="8229600" cy="6929486"/>
          </a:xfrm>
        </p:spPr>
        <p:txBody>
          <a:bodyPr>
            <a:normAutofit/>
          </a:bodyPr>
          <a:lstStyle/>
          <a:p>
            <a:pPr>
              <a:buNone/>
            </a:pPr>
            <a:r>
              <a:rPr lang="ar-BH" sz="3600" b="1" dirty="0" smtClean="0">
                <a:effectLst>
                  <a:outerShdw blurRad="38100" dist="38100" dir="2700000" algn="tl">
                    <a:srgbClr val="000000">
                      <a:alpha val="43137"/>
                    </a:srgbClr>
                  </a:outerShdw>
                </a:effectLst>
              </a:rPr>
              <a:t>والذى نفس محمد بيده</a:t>
            </a:r>
            <a:endParaRPr lang="ar-EG" sz="3600" b="1" dirty="0" smtClean="0">
              <a:effectLst>
                <a:outerShdw blurRad="38100" dist="38100" dir="2700000" algn="tl">
                  <a:srgbClr val="000000">
                    <a:alpha val="43137"/>
                  </a:srgbClr>
                </a:outerShdw>
              </a:effectLst>
            </a:endParaRPr>
          </a:p>
          <a:p>
            <a:pPr>
              <a:buNone/>
            </a:pPr>
            <a:r>
              <a:rPr lang="ar-BH" sz="3600" b="1" dirty="0" smtClean="0">
                <a:effectLst>
                  <a:outerShdw blurRad="38100" dist="38100" dir="2700000" algn="tl">
                    <a:srgbClr val="000000">
                      <a:alpha val="43137"/>
                    </a:srgbClr>
                  </a:outerShdw>
                </a:effectLst>
              </a:rPr>
              <a:t>لخلوف فم الصائم أطيب</a:t>
            </a:r>
            <a:endParaRPr lang="ar-EG" sz="3600" b="1" dirty="0" smtClean="0">
              <a:effectLst>
                <a:outerShdw blurRad="38100" dist="38100" dir="2700000" algn="tl">
                  <a:srgbClr val="000000">
                    <a:alpha val="43137"/>
                  </a:srgbClr>
                </a:outerShdw>
              </a:effectLst>
            </a:endParaRPr>
          </a:p>
          <a:p>
            <a:pPr>
              <a:buNone/>
            </a:pPr>
            <a:r>
              <a:rPr lang="ar-BH" sz="3600" b="1" dirty="0" smtClean="0">
                <a:effectLst>
                  <a:outerShdw blurRad="38100" dist="38100" dir="2700000" algn="tl">
                    <a:srgbClr val="000000">
                      <a:alpha val="43137"/>
                    </a:srgbClr>
                  </a:outerShdw>
                </a:effectLst>
              </a:rPr>
              <a:t>عند الله من ريح المسك</a:t>
            </a:r>
            <a:r>
              <a:rPr lang="ar-EG" sz="3600" b="1" dirty="0" smtClean="0">
                <a:effectLst>
                  <a:outerShdw blurRad="38100" dist="38100" dir="2700000" algn="tl">
                    <a:srgbClr val="000000">
                      <a:alpha val="43137"/>
                    </a:srgbClr>
                  </a:outerShdw>
                </a:effectLst>
              </a:rPr>
              <a:t>..</a:t>
            </a:r>
          </a:p>
          <a:p>
            <a:pPr>
              <a:buNone/>
            </a:pPr>
            <a:r>
              <a:rPr lang="ar-BH" sz="3600" b="1" dirty="0" smtClean="0">
                <a:effectLst>
                  <a:outerShdw blurRad="38100" dist="38100" dir="2700000" algn="tl">
                    <a:srgbClr val="000000">
                      <a:alpha val="43137"/>
                    </a:srgbClr>
                  </a:outerShdw>
                </a:effectLst>
              </a:rPr>
              <a:t>وللصائم فرحتان يفرحهما </a:t>
            </a:r>
            <a:r>
              <a:rPr lang="ar-EG" sz="3600" b="1" dirty="0" smtClean="0">
                <a:effectLst>
                  <a:outerShdw blurRad="38100" dist="38100" dir="2700000" algn="tl">
                    <a:srgbClr val="000000">
                      <a:alpha val="43137"/>
                    </a:srgbClr>
                  </a:outerShdw>
                </a:effectLst>
              </a:rPr>
              <a:t>..</a:t>
            </a:r>
          </a:p>
          <a:p>
            <a:pPr>
              <a:buNone/>
            </a:pPr>
            <a:r>
              <a:rPr lang="ar-BH" sz="3600" b="1" dirty="0" smtClean="0">
                <a:effectLst>
                  <a:outerShdw blurRad="38100" dist="38100" dir="2700000" algn="tl">
                    <a:srgbClr val="000000">
                      <a:alpha val="43137"/>
                    </a:srgbClr>
                  </a:outerShdw>
                </a:effectLst>
              </a:rPr>
              <a:t>إذا أفطر فرح بفطره وإذا لقى ربه فرح بصومه".</a:t>
            </a:r>
            <a:endParaRPr lang="en-US" sz="3600" b="1" dirty="0" smtClean="0">
              <a:effectLst>
                <a:outerShdw blurRad="38100" dist="38100" dir="2700000" algn="tl">
                  <a:srgbClr val="000000">
                    <a:alpha val="43137"/>
                  </a:srgbClr>
                </a:outerShdw>
              </a:effectLst>
            </a:endParaRPr>
          </a:p>
          <a:p>
            <a:pPr>
              <a:buNone/>
            </a:pPr>
            <a:endParaRPr lang="ar-EG" sz="1800" b="1" dirty="0" smtClean="0">
              <a:effectLst>
                <a:outerShdw blurRad="38100" dist="38100" dir="2700000" algn="tl">
                  <a:srgbClr val="000000">
                    <a:alpha val="43137"/>
                  </a:srgbClr>
                </a:outerShdw>
              </a:effectLst>
            </a:endParaRPr>
          </a:p>
          <a:p>
            <a:pPr>
              <a:buNone/>
            </a:pPr>
            <a:r>
              <a:rPr lang="ar-EG" sz="5400" b="1" dirty="0" smtClean="0">
                <a:solidFill>
                  <a:srgbClr val="FF0066"/>
                </a:solidFill>
                <a:effectLst>
                  <a:outerShdw blurRad="38100" dist="38100" dir="2700000" algn="tl">
                    <a:srgbClr val="000000">
                      <a:alpha val="43137"/>
                    </a:srgbClr>
                  </a:outerShdw>
                </a:effectLst>
              </a:rPr>
              <a:t>  </a:t>
            </a:r>
            <a:r>
              <a:rPr lang="ar-BH" sz="5400" b="1" dirty="0" smtClean="0">
                <a:solidFill>
                  <a:srgbClr val="FF0066"/>
                </a:solidFill>
                <a:effectLst>
                  <a:outerShdw blurRad="38100" dist="38100" dir="2700000" algn="tl">
                    <a:srgbClr val="000000">
                      <a:alpha val="43137"/>
                    </a:srgbClr>
                  </a:outerShdw>
                </a:effectLst>
              </a:rPr>
              <a:t>اللهم اجعل يوم لقائنا بك اسعد</a:t>
            </a:r>
            <a:endParaRPr lang="ar-EG" sz="5400" b="1" dirty="0" smtClean="0">
              <a:solidFill>
                <a:srgbClr val="FF0066"/>
              </a:solidFill>
              <a:effectLst>
                <a:outerShdw blurRad="38100" dist="38100" dir="2700000" algn="tl">
                  <a:srgbClr val="000000">
                    <a:alpha val="43137"/>
                  </a:srgbClr>
                </a:outerShdw>
              </a:effectLst>
            </a:endParaRPr>
          </a:p>
          <a:p>
            <a:pPr>
              <a:buNone/>
            </a:pPr>
            <a:r>
              <a:rPr lang="ar-EG" sz="5400" b="1" dirty="0" smtClean="0">
                <a:solidFill>
                  <a:srgbClr val="FF0066"/>
                </a:solidFill>
                <a:effectLst>
                  <a:outerShdw blurRad="38100" dist="38100" dir="2700000" algn="tl">
                    <a:srgbClr val="000000">
                      <a:alpha val="43137"/>
                    </a:srgbClr>
                  </a:outerShdw>
                </a:effectLst>
              </a:rPr>
              <a:t>   </a:t>
            </a:r>
            <a:r>
              <a:rPr lang="ar-BH" sz="5400" b="1" dirty="0" smtClean="0">
                <a:solidFill>
                  <a:srgbClr val="FF0066"/>
                </a:solidFill>
                <a:effectLst>
                  <a:outerShdw blurRad="38100" dist="38100" dir="2700000" algn="tl">
                    <a:srgbClr val="000000">
                      <a:alpha val="43137"/>
                    </a:srgbClr>
                  </a:outerShdw>
                </a:effectLst>
              </a:rPr>
              <a:t> </a:t>
            </a:r>
            <a:r>
              <a:rPr lang="ar-EG" sz="5400" b="1" dirty="0" smtClean="0">
                <a:solidFill>
                  <a:srgbClr val="FF0066"/>
                </a:solidFill>
                <a:effectLst>
                  <a:outerShdw blurRad="38100" dist="38100" dir="2700000" algn="tl">
                    <a:srgbClr val="000000">
                      <a:alpha val="43137"/>
                    </a:srgbClr>
                  </a:outerShdw>
                </a:effectLst>
              </a:rPr>
              <a:t>   </a:t>
            </a:r>
            <a:r>
              <a:rPr lang="ar-BH" sz="5400" b="1" dirty="0" smtClean="0">
                <a:solidFill>
                  <a:srgbClr val="FF0066"/>
                </a:solidFill>
                <a:effectLst>
                  <a:outerShdw blurRad="38100" dist="38100" dir="2700000" algn="tl">
                    <a:srgbClr val="000000">
                      <a:alpha val="43137"/>
                    </a:srgbClr>
                  </a:outerShdw>
                </a:effectLst>
              </a:rPr>
              <a:t>أيامنا يا رب العالمين</a:t>
            </a:r>
            <a:r>
              <a:rPr lang="ar-EG" sz="5400" b="1" dirty="0" smtClean="0">
                <a:solidFill>
                  <a:srgbClr val="FF0066"/>
                </a:solidFill>
                <a:effectLst>
                  <a:outerShdw blurRad="38100" dist="38100" dir="2700000" algn="tl">
                    <a:srgbClr val="000000">
                      <a:alpha val="43137"/>
                    </a:srgbClr>
                  </a:outerShdw>
                </a:effectLst>
              </a:rPr>
              <a:t>..</a:t>
            </a:r>
            <a:endParaRPr lang="en-US" sz="5400" b="1" dirty="0" smtClean="0">
              <a:solidFill>
                <a:srgbClr val="FF0066"/>
              </a:solidFill>
              <a:effectLst>
                <a:outerShdw blurRad="38100" dist="38100" dir="2700000" algn="tl">
                  <a:srgbClr val="000000">
                    <a:alpha val="43137"/>
                  </a:srgbClr>
                </a:outerShdw>
              </a:effectLst>
            </a:endParaRPr>
          </a:p>
          <a:p>
            <a:endParaRPr lang="ar-EG" sz="3600" b="1" dirty="0" smtClean="0">
              <a:effectLst>
                <a:outerShdw blurRad="38100" dist="38100" dir="2700000" algn="tl">
                  <a:srgbClr val="000000">
                    <a:alpha val="43137"/>
                  </a:srgbClr>
                </a:outerShdw>
              </a:effectLst>
            </a:endParaRPr>
          </a:p>
          <a:p>
            <a:endParaRPr lang="ar-EG" sz="3600" dirty="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extLst>
      <p:ext uri="{BB962C8B-B14F-4D97-AF65-F5344CB8AC3E}">
        <p14:creationId xmlns:p14="http://schemas.microsoft.com/office/powerpoint/2010/main" val="4048062308"/>
      </p:ext>
    </p:extLst>
  </p:cSld>
  <p:clrMapOvr>
    <a:masterClrMapping/>
  </p:clrMapOvr>
  <p:transition>
    <p:wipe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57224" y="660396"/>
            <a:ext cx="8229600" cy="5911876"/>
          </a:xfrm>
        </p:spPr>
        <p:txBody>
          <a:bodyPr>
            <a:noAutofit/>
          </a:bodyPr>
          <a:lstStyle/>
          <a:p>
            <a:pPr>
              <a:buNone/>
            </a:pPr>
            <a:r>
              <a:rPr lang="ar-BH" sz="3300" b="1" u="sng" dirty="0" smtClean="0">
                <a:solidFill>
                  <a:schemeClr val="bg2">
                    <a:lumMod val="25000"/>
                  </a:schemeClr>
                </a:solidFill>
                <a:effectLst>
                  <a:outerShdw blurRad="38100" dist="38100" dir="2700000" algn="tl">
                    <a:srgbClr val="000000">
                      <a:alpha val="43137"/>
                    </a:srgbClr>
                  </a:outerShdw>
                </a:effectLst>
              </a:rPr>
              <a:t>وفى الصحيحين أنه</a:t>
            </a:r>
            <a:endParaRPr lang="ar-EG" sz="3300" b="1" u="sng" dirty="0" smtClean="0">
              <a:solidFill>
                <a:schemeClr val="bg2">
                  <a:lumMod val="25000"/>
                </a:schemeClr>
              </a:solidFill>
              <a:effectLst>
                <a:outerShdw blurRad="38100" dist="38100" dir="2700000" algn="tl">
                  <a:srgbClr val="000000">
                    <a:alpha val="43137"/>
                  </a:srgbClr>
                </a:outerShdw>
              </a:effectLst>
            </a:endParaRPr>
          </a:p>
          <a:p>
            <a:pPr>
              <a:buNone/>
            </a:pPr>
            <a:r>
              <a:rPr lang="ar-BH" sz="3300" b="1" u="sng" dirty="0" smtClean="0">
                <a:solidFill>
                  <a:schemeClr val="bg2">
                    <a:lumMod val="25000"/>
                  </a:schemeClr>
                </a:solidFill>
                <a:effectLst>
                  <a:outerShdw blurRad="38100" dist="38100" dir="2700000" algn="tl">
                    <a:srgbClr val="000000">
                      <a:alpha val="43137"/>
                    </a:srgbClr>
                  </a:outerShdw>
                </a:effectLst>
              </a:rPr>
              <a:t> </a:t>
            </a:r>
            <a:r>
              <a:rPr lang="ar-EG" sz="3300" b="1" u="sng" dirty="0" smtClean="0">
                <a:solidFill>
                  <a:schemeClr val="bg2">
                    <a:lumMod val="25000"/>
                  </a:schemeClr>
                </a:solidFill>
                <a:effectLst>
                  <a:outerShdw blurRad="38100" dist="38100" dir="2700000" algn="tl">
                    <a:srgbClr val="000000">
                      <a:alpha val="43137"/>
                    </a:srgbClr>
                  </a:outerShdw>
                </a:effectLst>
              </a:rPr>
              <a:t>صلى الله عليه وسلم </a:t>
            </a:r>
            <a:r>
              <a:rPr lang="ar-BH" sz="3300" b="1" u="sng" dirty="0" smtClean="0">
                <a:solidFill>
                  <a:schemeClr val="bg2">
                    <a:lumMod val="25000"/>
                  </a:schemeClr>
                </a:solidFill>
                <a:effectLst>
                  <a:outerShdw blurRad="38100" dist="38100" dir="2700000" algn="tl">
                    <a:srgbClr val="000000">
                      <a:alpha val="43137"/>
                    </a:srgbClr>
                  </a:outerShdw>
                </a:effectLst>
              </a:rPr>
              <a:t>قال:</a:t>
            </a:r>
            <a:endParaRPr lang="ar-EG" sz="3300" b="1" u="sng" dirty="0" smtClean="0">
              <a:solidFill>
                <a:schemeClr val="bg2">
                  <a:lumMod val="25000"/>
                </a:schemeClr>
              </a:solidFill>
              <a:effectLst>
                <a:outerShdw blurRad="38100" dist="38100" dir="2700000" algn="tl">
                  <a:srgbClr val="000000">
                    <a:alpha val="43137"/>
                  </a:srgbClr>
                </a:outerShdw>
              </a:effectLst>
            </a:endParaRPr>
          </a:p>
          <a:p>
            <a:pPr>
              <a:buNone/>
            </a:pPr>
            <a:endParaRPr lang="ar-EG" sz="3300" b="1" u="sng" dirty="0" smtClean="0">
              <a:effectLst>
                <a:outerShdw blurRad="38100" dist="38100" dir="2700000" algn="tl">
                  <a:srgbClr val="000000">
                    <a:alpha val="43137"/>
                  </a:srgbClr>
                </a:outerShdw>
              </a:effectLst>
            </a:endParaRPr>
          </a:p>
          <a:p>
            <a:pPr>
              <a:buNone/>
            </a:pPr>
            <a:r>
              <a:rPr lang="ar-BH" sz="3300" b="1" dirty="0" smtClean="0">
                <a:solidFill>
                  <a:srgbClr val="FF0066"/>
                </a:solidFill>
                <a:effectLst>
                  <a:outerShdw blurRad="38100" dist="38100" dir="2700000" algn="tl">
                    <a:srgbClr val="000000">
                      <a:alpha val="43137"/>
                    </a:srgbClr>
                  </a:outerShdw>
                </a:effectLst>
              </a:rPr>
              <a:t>" من صام رمضان إيماناً وإحتساباً”</a:t>
            </a:r>
            <a:endParaRPr lang="ar-EG" sz="3300" b="1" dirty="0" smtClean="0">
              <a:solidFill>
                <a:srgbClr val="FF0066"/>
              </a:solidFill>
              <a:effectLst>
                <a:outerShdw blurRad="38100" dist="38100" dir="2700000" algn="tl">
                  <a:srgbClr val="000000">
                    <a:alpha val="43137"/>
                  </a:srgbClr>
                </a:outerShdw>
              </a:effectLst>
            </a:endParaRPr>
          </a:p>
          <a:p>
            <a:pPr>
              <a:buNone/>
            </a:pPr>
            <a:r>
              <a:rPr lang="ar-BH" sz="3300" b="1" dirty="0" smtClean="0">
                <a:effectLst>
                  <a:outerShdw blurRad="38100" dist="38100" dir="2700000" algn="tl">
                    <a:srgbClr val="000000">
                      <a:alpha val="43137"/>
                    </a:srgbClr>
                  </a:outerShdw>
                </a:effectLst>
              </a:rPr>
              <a:t> أى إيماناً بالله واحتساباً </a:t>
            </a:r>
            <a:r>
              <a:rPr lang="ar-EG" sz="3300" b="1" dirty="0" smtClean="0">
                <a:effectLst>
                  <a:outerShdw blurRad="38100" dist="38100" dir="2700000" algn="tl">
                    <a:srgbClr val="000000">
                      <a:alpha val="43137"/>
                    </a:srgbClr>
                  </a:outerShdw>
                </a:effectLst>
              </a:rPr>
              <a:t>ل</a:t>
            </a:r>
            <a:r>
              <a:rPr lang="ar-BH" sz="3300" b="1" dirty="0" smtClean="0">
                <a:effectLst>
                  <a:outerShdw blurRad="38100" dist="38100" dir="2700000" algn="tl">
                    <a:srgbClr val="000000">
                      <a:alpha val="43137"/>
                    </a:srgbClr>
                  </a:outerShdw>
                </a:effectLst>
              </a:rPr>
              <a:t>لأجر من الله</a:t>
            </a:r>
            <a:r>
              <a:rPr lang="ar-EG" sz="3300" b="1" dirty="0" smtClean="0">
                <a:effectLst>
                  <a:outerShdw blurRad="38100" dist="38100" dir="2700000" algn="tl">
                    <a:srgbClr val="000000">
                      <a:alpha val="43137"/>
                    </a:srgbClr>
                  </a:outerShdw>
                </a:effectLst>
              </a:rPr>
              <a:t>..</a:t>
            </a:r>
          </a:p>
          <a:p>
            <a:pPr>
              <a:buNone/>
            </a:pPr>
            <a:r>
              <a:rPr lang="ar-BH" sz="3300" b="1" dirty="0" smtClean="0">
                <a:solidFill>
                  <a:srgbClr val="FF0066"/>
                </a:solidFill>
                <a:effectLst>
                  <a:outerShdw blurRad="38100" dist="38100" dir="2700000" algn="tl">
                    <a:srgbClr val="000000">
                      <a:alpha val="43137"/>
                    </a:srgbClr>
                  </a:outerShdw>
                </a:effectLst>
              </a:rPr>
              <a:t>" من صام رمضان إيماناً واحتساباً غفر له </a:t>
            </a:r>
            <a:endParaRPr lang="ar-EG" sz="3300" b="1" dirty="0" smtClean="0">
              <a:solidFill>
                <a:srgbClr val="FF0066"/>
              </a:solidFill>
              <a:effectLst>
                <a:outerShdw blurRad="38100" dist="38100" dir="2700000" algn="tl">
                  <a:srgbClr val="000000">
                    <a:alpha val="43137"/>
                  </a:srgbClr>
                </a:outerShdw>
              </a:effectLst>
            </a:endParaRPr>
          </a:p>
          <a:p>
            <a:pPr>
              <a:buNone/>
            </a:pPr>
            <a:r>
              <a:rPr lang="ar-EG" sz="3300" b="1" dirty="0" smtClean="0">
                <a:solidFill>
                  <a:srgbClr val="FF0066"/>
                </a:solidFill>
                <a:effectLst>
                  <a:outerShdw blurRad="38100" dist="38100" dir="2700000" algn="tl">
                    <a:srgbClr val="000000">
                      <a:alpha val="43137"/>
                    </a:srgbClr>
                  </a:outerShdw>
                </a:effectLst>
              </a:rPr>
              <a:t>    </a:t>
            </a:r>
            <a:r>
              <a:rPr lang="ar-BH" sz="3300" b="1" dirty="0" smtClean="0">
                <a:solidFill>
                  <a:srgbClr val="FF0066"/>
                </a:solidFill>
                <a:effectLst>
                  <a:outerShdw blurRad="38100" dist="38100" dir="2700000" algn="tl">
                    <a:srgbClr val="000000">
                      <a:alpha val="43137"/>
                    </a:srgbClr>
                  </a:outerShdw>
                </a:effectLst>
              </a:rPr>
              <a:t>ما تقدم من ذنبه"</a:t>
            </a:r>
            <a:endParaRPr lang="en-US" sz="3300" b="1" dirty="0" smtClean="0">
              <a:solidFill>
                <a:srgbClr val="FF0066"/>
              </a:solidFill>
              <a:effectLst>
                <a:outerShdw blurRad="38100" dist="38100" dir="2700000" algn="tl">
                  <a:srgbClr val="000000">
                    <a:alpha val="43137"/>
                  </a:srgbClr>
                </a:outerShdw>
              </a:effectLst>
            </a:endParaRPr>
          </a:p>
          <a:p>
            <a:pPr algn="ctr">
              <a:buNone/>
            </a:pPr>
            <a:r>
              <a:rPr lang="ar-BH" sz="3300" b="1" u="sng" dirty="0" smtClean="0">
                <a:solidFill>
                  <a:schemeClr val="bg2">
                    <a:lumMod val="25000"/>
                  </a:schemeClr>
                </a:solidFill>
                <a:effectLst>
                  <a:outerShdw blurRad="38100" dist="38100" dir="2700000" algn="tl">
                    <a:srgbClr val="000000">
                      <a:alpha val="43137"/>
                    </a:srgbClr>
                  </a:outerShdw>
                </a:effectLst>
              </a:rPr>
              <a:t>يا لها والله من بشرى</a:t>
            </a:r>
            <a:r>
              <a:rPr lang="ar-EG" sz="3300" b="1" u="sng" dirty="0" smtClean="0">
                <a:solidFill>
                  <a:schemeClr val="bg2">
                    <a:lumMod val="25000"/>
                  </a:schemeClr>
                </a:solidFill>
                <a:effectLst>
                  <a:outerShdw blurRad="38100" dist="38100" dir="2700000" algn="tl">
                    <a:srgbClr val="000000">
                      <a:alpha val="43137"/>
                    </a:srgbClr>
                  </a:outerShdw>
                </a:effectLst>
              </a:rPr>
              <a:t>!!..</a:t>
            </a:r>
            <a:endParaRPr lang="ar-EG" sz="3300" b="1" u="sng" dirty="0">
              <a:solidFill>
                <a:schemeClr val="bg2">
                  <a:lumMod val="25000"/>
                </a:schemeClr>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spd="med">
    <p:strips dir="l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596" y="642918"/>
            <a:ext cx="8715436" cy="5911877"/>
          </a:xfrm>
        </p:spPr>
        <p:txBody>
          <a:bodyPr>
            <a:normAutofit/>
          </a:bodyPr>
          <a:lstStyle/>
          <a:p>
            <a:pPr>
              <a:buNone/>
            </a:pPr>
            <a:r>
              <a:rPr lang="ar-EG" sz="3600" b="1" u="sng" dirty="0" smtClean="0">
                <a:solidFill>
                  <a:schemeClr val="bg2">
                    <a:lumMod val="25000"/>
                  </a:schemeClr>
                </a:solidFill>
                <a:effectLst>
                  <a:outerShdw blurRad="38100" dist="38100" dir="2700000" algn="tl">
                    <a:srgbClr val="000000">
                      <a:alpha val="43137"/>
                    </a:srgbClr>
                  </a:outerShdw>
                </a:effectLst>
              </a:rPr>
              <a:t>* </a:t>
            </a:r>
            <a:r>
              <a:rPr lang="ar-BH" sz="3600" b="1" u="sng" dirty="0" smtClean="0">
                <a:solidFill>
                  <a:schemeClr val="bg2">
                    <a:lumMod val="25000"/>
                  </a:schemeClr>
                </a:solidFill>
                <a:effectLst>
                  <a:outerShdw blurRad="38100" dist="38100" dir="2700000" algn="tl">
                    <a:srgbClr val="000000">
                      <a:alpha val="43137"/>
                    </a:srgbClr>
                  </a:outerShdw>
                </a:effectLst>
              </a:rPr>
              <a:t>وفى حديث أبى هريرة </a:t>
            </a:r>
            <a:endParaRPr lang="en-US" sz="3600" b="1" u="sng" dirty="0" smtClean="0">
              <a:solidFill>
                <a:schemeClr val="bg2">
                  <a:lumMod val="25000"/>
                </a:schemeClr>
              </a:solidFill>
              <a:effectLst>
                <a:outerShdw blurRad="38100" dist="38100" dir="2700000" algn="tl">
                  <a:srgbClr val="000000">
                    <a:alpha val="43137"/>
                  </a:srgbClr>
                </a:outerShdw>
              </a:effectLst>
            </a:endParaRPr>
          </a:p>
          <a:p>
            <a:pPr>
              <a:buNone/>
            </a:pPr>
            <a:r>
              <a:rPr lang="ar-BH" sz="3600" b="1" u="sng" dirty="0" smtClean="0">
                <a:solidFill>
                  <a:schemeClr val="bg2">
                    <a:lumMod val="25000"/>
                  </a:schemeClr>
                </a:solidFill>
                <a:effectLst>
                  <a:outerShdw blurRad="38100" dist="38100" dir="2700000" algn="tl">
                    <a:srgbClr val="000000">
                      <a:alpha val="43137"/>
                    </a:srgbClr>
                  </a:outerShdw>
                </a:effectLst>
              </a:rPr>
              <a:t>أنه </a:t>
            </a:r>
            <a:r>
              <a:rPr lang="ar-EG" sz="3600" b="1" u="sng" dirty="0" smtClean="0">
                <a:solidFill>
                  <a:schemeClr val="bg2">
                    <a:lumMod val="25000"/>
                  </a:schemeClr>
                </a:solidFill>
                <a:effectLst>
                  <a:outerShdw blurRad="38100" dist="38100" dir="2700000" algn="tl">
                    <a:srgbClr val="000000">
                      <a:alpha val="43137"/>
                    </a:srgbClr>
                  </a:outerShdw>
                </a:effectLst>
              </a:rPr>
              <a:t>صلى الله عليه وسلم</a:t>
            </a:r>
            <a:r>
              <a:rPr lang="en-US" sz="3600" b="1" u="sng" dirty="0" smtClean="0">
                <a:solidFill>
                  <a:schemeClr val="bg2">
                    <a:lumMod val="25000"/>
                  </a:schemeClr>
                </a:solidFill>
                <a:effectLst>
                  <a:outerShdw blurRad="38100" dist="38100" dir="2700000" algn="tl">
                    <a:srgbClr val="000000">
                      <a:alpha val="43137"/>
                    </a:srgbClr>
                  </a:outerShdw>
                </a:effectLst>
              </a:rPr>
              <a:t> </a:t>
            </a:r>
            <a:r>
              <a:rPr lang="ar-BH" sz="3600" b="1" u="sng" dirty="0" smtClean="0">
                <a:solidFill>
                  <a:schemeClr val="bg2">
                    <a:lumMod val="25000"/>
                  </a:schemeClr>
                </a:solidFill>
                <a:effectLst>
                  <a:outerShdw blurRad="38100" dist="38100" dir="2700000" algn="tl">
                    <a:srgbClr val="000000">
                      <a:alpha val="43137"/>
                    </a:srgbClr>
                  </a:outerShdw>
                </a:effectLst>
              </a:rPr>
              <a:t>قال:</a:t>
            </a:r>
            <a:endParaRPr lang="ar-EG" sz="3600" b="1" u="sng" dirty="0" smtClean="0">
              <a:solidFill>
                <a:schemeClr val="bg2">
                  <a:lumMod val="25000"/>
                </a:schemeClr>
              </a:solidFill>
              <a:effectLst>
                <a:outerShdw blurRad="38100" dist="38100" dir="2700000" algn="tl">
                  <a:srgbClr val="000000">
                    <a:alpha val="43137"/>
                  </a:srgbClr>
                </a:outerShdw>
              </a:effectLst>
            </a:endParaRPr>
          </a:p>
          <a:p>
            <a:pPr>
              <a:buNone/>
            </a:pPr>
            <a:r>
              <a:rPr lang="ar-BH" sz="3600" b="1" dirty="0" smtClean="0">
                <a:effectLst>
                  <a:outerShdw blurRad="38100" dist="38100" dir="2700000" algn="tl">
                    <a:srgbClr val="000000">
                      <a:alpha val="43137"/>
                    </a:srgbClr>
                  </a:outerShdw>
                </a:effectLst>
              </a:rPr>
              <a:t> </a:t>
            </a:r>
            <a:r>
              <a:rPr lang="ar-BH" sz="3600" b="1" dirty="0" smtClean="0">
                <a:solidFill>
                  <a:srgbClr val="FF0066"/>
                </a:solidFill>
                <a:effectLst>
                  <a:outerShdw blurRad="38100" dist="38100" dir="2700000" algn="tl">
                    <a:srgbClr val="000000">
                      <a:alpha val="43137"/>
                    </a:srgbClr>
                  </a:outerShdw>
                </a:effectLst>
              </a:rPr>
              <a:t>" من قام- صلى القيام</a:t>
            </a:r>
            <a:r>
              <a:rPr lang="ar-EG" sz="3600" b="1" dirty="0" smtClean="0">
                <a:solidFill>
                  <a:srgbClr val="FF0066"/>
                </a:solidFill>
                <a:effectLst>
                  <a:outerShdw blurRad="38100" dist="38100" dir="2700000" algn="tl">
                    <a:srgbClr val="000000">
                      <a:alpha val="43137"/>
                    </a:srgbClr>
                  </a:outerShdw>
                </a:effectLst>
              </a:rPr>
              <a:t> </a:t>
            </a:r>
            <a:r>
              <a:rPr lang="ar-BH" sz="3600" b="1" dirty="0" smtClean="0">
                <a:solidFill>
                  <a:srgbClr val="FF0066"/>
                </a:solidFill>
                <a:effectLst>
                  <a:outerShdw blurRad="38100" dist="38100" dir="2700000" algn="tl">
                    <a:srgbClr val="000000">
                      <a:alpha val="43137"/>
                    </a:srgbClr>
                  </a:outerShdw>
                </a:effectLst>
              </a:rPr>
              <a:t>– رمضان</a:t>
            </a:r>
            <a:endParaRPr lang="ar-EG" sz="3600" b="1" dirty="0" smtClean="0">
              <a:solidFill>
                <a:srgbClr val="FF0066"/>
              </a:solidFill>
              <a:effectLst>
                <a:outerShdw blurRad="38100" dist="38100" dir="2700000" algn="tl">
                  <a:srgbClr val="000000">
                    <a:alpha val="43137"/>
                  </a:srgbClr>
                </a:outerShdw>
              </a:effectLst>
            </a:endParaRPr>
          </a:p>
          <a:p>
            <a:pPr>
              <a:buNone/>
            </a:pPr>
            <a:r>
              <a:rPr lang="ar-BH" sz="3600" b="1" dirty="0" smtClean="0">
                <a:solidFill>
                  <a:srgbClr val="FF0066"/>
                </a:solidFill>
                <a:effectLst>
                  <a:outerShdw blurRad="38100" dist="38100" dir="2700000" algn="tl">
                    <a:srgbClr val="000000">
                      <a:alpha val="43137"/>
                    </a:srgbClr>
                  </a:outerShdw>
                </a:effectLst>
              </a:rPr>
              <a:t> إيمانا واحتسابا غفر له ما تقدم له من ذنبه" </a:t>
            </a:r>
            <a:endParaRPr lang="en-US" sz="3600" b="1" dirty="0" smtClean="0">
              <a:solidFill>
                <a:srgbClr val="FF0066"/>
              </a:solidFill>
              <a:effectLst>
                <a:outerShdw blurRad="38100" dist="38100" dir="2700000" algn="tl">
                  <a:srgbClr val="000000">
                    <a:alpha val="43137"/>
                  </a:srgbClr>
                </a:outerShdw>
              </a:effectLst>
            </a:endParaRPr>
          </a:p>
          <a:p>
            <a:r>
              <a:rPr lang="ar-BH" sz="3600" b="1" u="sng" dirty="0" smtClean="0">
                <a:solidFill>
                  <a:schemeClr val="bg2">
                    <a:lumMod val="25000"/>
                  </a:schemeClr>
                </a:solidFill>
                <a:effectLst>
                  <a:outerShdw blurRad="38100" dist="38100" dir="2700000" algn="tl">
                    <a:srgbClr val="000000">
                      <a:alpha val="43137"/>
                    </a:srgbClr>
                  </a:outerShdw>
                </a:effectLst>
              </a:rPr>
              <a:t>وفى الصحيحين من حديث أبى هريرة</a:t>
            </a:r>
            <a:r>
              <a:rPr lang="en-US" sz="3600" b="1" u="sng" dirty="0" smtClean="0">
                <a:solidFill>
                  <a:schemeClr val="bg2">
                    <a:lumMod val="25000"/>
                  </a:schemeClr>
                </a:solidFill>
                <a:effectLst>
                  <a:outerShdw blurRad="38100" dist="38100" dir="2700000" algn="tl">
                    <a:srgbClr val="000000">
                      <a:alpha val="43137"/>
                    </a:srgbClr>
                  </a:outerShdw>
                </a:effectLst>
              </a:rPr>
              <a:t> </a:t>
            </a:r>
            <a:r>
              <a:rPr lang="ar-EG" sz="3600" b="1" u="sng" dirty="0" smtClean="0">
                <a:solidFill>
                  <a:schemeClr val="bg2">
                    <a:lumMod val="25000"/>
                  </a:schemeClr>
                </a:solidFill>
                <a:effectLst>
                  <a:outerShdw blurRad="38100" dist="38100" dir="2700000" algn="tl">
                    <a:srgbClr val="000000">
                      <a:alpha val="43137"/>
                    </a:srgbClr>
                  </a:outerShdw>
                </a:effectLst>
              </a:rPr>
              <a:t>رضي الله عنه..</a:t>
            </a:r>
          </a:p>
          <a:p>
            <a:pPr>
              <a:buNone/>
            </a:pPr>
            <a:r>
              <a:rPr lang="ar-BH" sz="3600" b="1" u="sng" dirty="0" smtClean="0">
                <a:solidFill>
                  <a:schemeClr val="bg2">
                    <a:lumMod val="25000"/>
                  </a:schemeClr>
                </a:solidFill>
                <a:effectLst>
                  <a:outerShdw blurRad="38100" dist="38100" dir="2700000" algn="tl">
                    <a:srgbClr val="000000">
                      <a:alpha val="43137"/>
                    </a:srgbClr>
                  </a:outerShdw>
                </a:effectLst>
              </a:rPr>
              <a:t>أنه </a:t>
            </a:r>
            <a:r>
              <a:rPr lang="ar-EG" sz="3600" b="1" u="sng" dirty="0" smtClean="0">
                <a:solidFill>
                  <a:schemeClr val="bg2">
                    <a:lumMod val="25000"/>
                  </a:schemeClr>
                </a:solidFill>
                <a:effectLst>
                  <a:outerShdw blurRad="38100" dist="38100" dir="2700000" algn="tl">
                    <a:srgbClr val="000000">
                      <a:alpha val="43137"/>
                    </a:srgbClr>
                  </a:outerShdw>
                </a:effectLst>
              </a:rPr>
              <a:t>صلى الله عليه وسلم</a:t>
            </a:r>
            <a:r>
              <a:rPr lang="ar-BH" sz="3600" b="1" u="sng" dirty="0" smtClean="0">
                <a:solidFill>
                  <a:schemeClr val="bg2">
                    <a:lumMod val="25000"/>
                  </a:schemeClr>
                </a:solidFill>
                <a:effectLst>
                  <a:outerShdw blurRad="38100" dist="38100" dir="2700000" algn="tl">
                    <a:srgbClr val="000000">
                      <a:alpha val="43137"/>
                    </a:srgbClr>
                  </a:outerShdw>
                </a:effectLst>
              </a:rPr>
              <a:t> قال</a:t>
            </a:r>
            <a:r>
              <a:rPr lang="ar-BH" sz="3600" b="1" u="sng" dirty="0" smtClean="0">
                <a:effectLst>
                  <a:outerShdw blurRad="38100" dist="38100" dir="2700000" algn="tl">
                    <a:srgbClr val="000000">
                      <a:alpha val="43137"/>
                    </a:srgbClr>
                  </a:outerShdw>
                </a:effectLst>
              </a:rPr>
              <a:t>:</a:t>
            </a:r>
            <a:endParaRPr lang="ar-EG" sz="3600" b="1" u="sng" dirty="0" smtClean="0">
              <a:effectLst>
                <a:outerShdw blurRad="38100" dist="38100" dir="2700000" algn="tl">
                  <a:srgbClr val="000000">
                    <a:alpha val="43137"/>
                  </a:srgbClr>
                </a:outerShdw>
              </a:effectLst>
            </a:endParaRPr>
          </a:p>
          <a:p>
            <a:pPr>
              <a:buNone/>
            </a:pPr>
            <a:r>
              <a:rPr lang="ar-BH" sz="3600" b="1" dirty="0" smtClean="0">
                <a:solidFill>
                  <a:srgbClr val="FF0066"/>
                </a:solidFill>
                <a:effectLst>
                  <a:outerShdw blurRad="38100" dist="38100" dir="2700000" algn="tl">
                    <a:srgbClr val="000000">
                      <a:alpha val="43137"/>
                    </a:srgbClr>
                  </a:outerShdw>
                </a:effectLst>
              </a:rPr>
              <a:t>" من قام ليلة القدر إيماناً وإحتسابا غفر له</a:t>
            </a:r>
            <a:endParaRPr lang="ar-EG" sz="3600" b="1" dirty="0" smtClean="0">
              <a:solidFill>
                <a:srgbClr val="FF0066"/>
              </a:solidFill>
              <a:effectLst>
                <a:outerShdw blurRad="38100" dist="38100" dir="2700000" algn="tl">
                  <a:srgbClr val="000000">
                    <a:alpha val="43137"/>
                  </a:srgbClr>
                </a:outerShdw>
              </a:effectLst>
            </a:endParaRPr>
          </a:p>
          <a:p>
            <a:pPr>
              <a:buNone/>
            </a:pPr>
            <a:r>
              <a:rPr lang="ar-EG" sz="3600" b="1" dirty="0" smtClean="0">
                <a:solidFill>
                  <a:srgbClr val="FF0066"/>
                </a:solidFill>
                <a:effectLst>
                  <a:outerShdw blurRad="38100" dist="38100" dir="2700000" algn="tl">
                    <a:srgbClr val="000000">
                      <a:alpha val="43137"/>
                    </a:srgbClr>
                  </a:outerShdw>
                </a:effectLst>
              </a:rPr>
              <a:t>  </a:t>
            </a:r>
            <a:r>
              <a:rPr lang="ar-BH" sz="3600" b="1" dirty="0" smtClean="0">
                <a:solidFill>
                  <a:srgbClr val="FF0066"/>
                </a:solidFill>
                <a:effectLst>
                  <a:outerShdw blurRad="38100" dist="38100" dir="2700000" algn="tl">
                    <a:srgbClr val="000000">
                      <a:alpha val="43137"/>
                    </a:srgbClr>
                  </a:outerShdw>
                </a:effectLst>
              </a:rPr>
              <a:t> ما تقدم من ذنبه". </a:t>
            </a:r>
            <a:endParaRPr lang="en-US" sz="3600" b="1" dirty="0" smtClean="0">
              <a:solidFill>
                <a:srgbClr val="FF0066"/>
              </a:solidFill>
              <a:effectLst>
                <a:outerShdw blurRad="38100" dist="38100" dir="2700000" algn="tl">
                  <a:srgbClr val="000000">
                    <a:alpha val="43137"/>
                  </a:srgbClr>
                </a:outerShdw>
              </a:effectLst>
            </a:endParaRPr>
          </a:p>
          <a:p>
            <a:endParaRPr lang="ar-EG" sz="3600" b="1" dirty="0" smtClean="0">
              <a:effectLst>
                <a:outerShdw blurRad="38100" dist="38100" dir="2700000" algn="tl">
                  <a:srgbClr val="000000">
                    <a:alpha val="43137"/>
                  </a:srgbClr>
                </a:outerShdw>
              </a:effectLst>
            </a:endParaRPr>
          </a:p>
          <a:p>
            <a:endParaRPr lang="ar-EG" sz="3600" dirty="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spd="med">
    <p:strips dir="l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3071866" y="-24"/>
            <a:ext cx="12001584" cy="3500462"/>
          </a:xfrm>
        </p:spPr>
        <p:txBody>
          <a:bodyPr>
            <a:normAutofit/>
          </a:bodyPr>
          <a:lstStyle/>
          <a:p>
            <a:pPr algn="r"/>
            <a:r>
              <a:rPr lang="ar-EG" sz="4200" b="1" dirty="0" smtClean="0">
                <a:solidFill>
                  <a:srgbClr val="FF0066"/>
                </a:solidFill>
                <a:effectLst>
                  <a:outerShdw blurRad="38100" dist="38100" dir="2700000" algn="tl">
                    <a:srgbClr val="000000">
                      <a:alpha val="43137"/>
                    </a:srgbClr>
                  </a:outerShdw>
                </a:effectLst>
              </a:rPr>
              <a:t>نٌ ترتلُ للحبيبِ</a:t>
            </a:r>
            <a:r>
              <a:rPr lang="ar-EG" sz="4000" dirty="0" smtClean="0">
                <a:solidFill>
                  <a:srgbClr val="FF0066"/>
                </a:solidFill>
                <a:effectLst>
                  <a:outerShdw blurRad="38100" dist="38100" dir="2700000" algn="tl">
                    <a:srgbClr val="000000">
                      <a:alpha val="43137"/>
                    </a:srgbClr>
                  </a:outerShdw>
                </a:effectLst>
              </a:rPr>
              <a:t> </a:t>
            </a:r>
            <a:r>
              <a:rPr lang="ar-EG" sz="4200" b="1" dirty="0" smtClean="0">
                <a:solidFill>
                  <a:srgbClr val="FF0066"/>
                </a:solidFill>
                <a:effectLst>
                  <a:outerShdw blurRad="38100" dist="38100" dir="2700000" algn="tl">
                    <a:srgbClr val="000000">
                      <a:alpha val="43137"/>
                    </a:srgbClr>
                  </a:outerShdw>
                </a:effectLst>
              </a:rPr>
              <a:t>فضـــــــــــائلا</a:t>
            </a:r>
            <a:br>
              <a:rPr lang="ar-EG" sz="4200" b="1" dirty="0" smtClean="0">
                <a:solidFill>
                  <a:srgbClr val="FF0066"/>
                </a:solidFill>
                <a:effectLst>
                  <a:outerShdw blurRad="38100" dist="38100" dir="2700000" algn="tl">
                    <a:srgbClr val="000000">
                      <a:alpha val="43137"/>
                    </a:srgbClr>
                  </a:outerShdw>
                </a:effectLst>
              </a:rPr>
            </a:br>
            <a:r>
              <a:rPr lang="ar-EG" sz="4200" b="1" dirty="0" smtClean="0">
                <a:solidFill>
                  <a:srgbClr val="FF0066"/>
                </a:solidFill>
                <a:effectLst>
                  <a:outerShdw blurRad="38100" dist="38100" dir="2700000" algn="tl">
                    <a:srgbClr val="000000">
                      <a:alpha val="43137"/>
                    </a:srgbClr>
                  </a:outerShdw>
                </a:effectLst>
              </a:rPr>
              <a:t> </a:t>
            </a:r>
            <a:r>
              <a:rPr lang="ar-SA" sz="4200" b="1" dirty="0" smtClean="0">
                <a:solidFill>
                  <a:srgbClr val="FF0066"/>
                </a:solidFill>
                <a:effectLst>
                  <a:outerShdw blurRad="38100" dist="38100" dir="2700000" algn="tl">
                    <a:srgbClr val="000000">
                      <a:alpha val="43137"/>
                    </a:srgbClr>
                  </a:outerShdw>
                </a:effectLst>
              </a:rPr>
              <a:t>    </a:t>
            </a:r>
            <a:r>
              <a:rPr lang="ar-EG" sz="4200" b="1" dirty="0" smtClean="0">
                <a:solidFill>
                  <a:srgbClr val="FF0066"/>
                </a:solidFill>
                <a:effectLst>
                  <a:outerShdw blurRad="38100" dist="38100" dir="2700000" algn="tl">
                    <a:srgbClr val="000000">
                      <a:alpha val="43137"/>
                    </a:srgbClr>
                  </a:outerShdw>
                </a:effectLst>
              </a:rPr>
              <a:t>والفتــحُ والأحـــزابُ والأنعـــامُ</a:t>
            </a:r>
            <a:br>
              <a:rPr lang="ar-EG" sz="4200" b="1" dirty="0" smtClean="0">
                <a:solidFill>
                  <a:srgbClr val="FF0066"/>
                </a:solidFill>
                <a:effectLst>
                  <a:outerShdw blurRad="38100" dist="38100" dir="2700000" algn="tl">
                    <a:srgbClr val="000000">
                      <a:alpha val="43137"/>
                    </a:srgbClr>
                  </a:outerShdw>
                </a:effectLst>
              </a:rPr>
            </a:br>
            <a:r>
              <a:rPr lang="ar-EG" sz="4200" b="1" dirty="0" smtClean="0">
                <a:solidFill>
                  <a:srgbClr val="FF0066"/>
                </a:solidFill>
                <a:effectLst>
                  <a:outerShdw blurRad="38100" dist="38100" dir="2700000" algn="tl">
                    <a:srgbClr val="000000">
                      <a:alpha val="43137"/>
                    </a:srgbClr>
                  </a:outerShdw>
                </a:effectLst>
              </a:rPr>
              <a:t> </a:t>
            </a:r>
            <a:br>
              <a:rPr lang="ar-EG" sz="4200" b="1" dirty="0" smtClean="0">
                <a:solidFill>
                  <a:srgbClr val="FF0066"/>
                </a:solidFill>
                <a:effectLst>
                  <a:outerShdw blurRad="38100" dist="38100" dir="2700000" algn="tl">
                    <a:srgbClr val="000000">
                      <a:alpha val="43137"/>
                    </a:srgbClr>
                  </a:outerShdw>
                </a:effectLst>
              </a:rPr>
            </a:br>
            <a:r>
              <a:rPr lang="ar-EG" sz="4200" b="1" dirty="0" smtClean="0">
                <a:solidFill>
                  <a:srgbClr val="FF0066"/>
                </a:solidFill>
                <a:effectLst>
                  <a:outerShdw blurRad="38100" dist="38100" dir="2700000" algn="tl">
                    <a:srgbClr val="000000">
                      <a:alpha val="43137"/>
                    </a:srgbClr>
                  </a:outerShdw>
                </a:effectLst>
              </a:rPr>
              <a:t/>
            </a:r>
            <a:br>
              <a:rPr lang="ar-EG" sz="4200" b="1" dirty="0" smtClean="0">
                <a:solidFill>
                  <a:srgbClr val="FF0066"/>
                </a:solidFill>
                <a:effectLst>
                  <a:outerShdw blurRad="38100" dist="38100" dir="2700000" algn="tl">
                    <a:srgbClr val="000000">
                      <a:alpha val="43137"/>
                    </a:srgbClr>
                  </a:outerShdw>
                </a:effectLst>
              </a:rPr>
            </a:br>
            <a:endParaRPr lang="ar-EG" sz="4200" b="1" dirty="0">
              <a:solidFill>
                <a:srgbClr val="FF0066"/>
              </a:solidFill>
              <a:effectLst>
                <a:outerShdw blurRad="38100" dist="38100" dir="2700000" algn="tl">
                  <a:srgbClr val="000000">
                    <a:alpha val="43137"/>
                  </a:srgbClr>
                </a:outerShdw>
              </a:effectLst>
            </a:endParaRPr>
          </a:p>
        </p:txBody>
      </p:sp>
      <p:pic>
        <p:nvPicPr>
          <p:cNvPr id="3" name="صورة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20" y="446106"/>
            <a:ext cx="8786874" cy="6126166"/>
          </a:xfrm>
        </p:spPr>
        <p:txBody>
          <a:bodyPr>
            <a:normAutofit/>
          </a:bodyPr>
          <a:lstStyle/>
          <a:p>
            <a:r>
              <a:rPr lang="ar-BH" sz="3000" b="1" u="sng" dirty="0" smtClean="0">
                <a:effectLst>
                  <a:outerShdw blurRad="38100" dist="38100" dir="2700000" algn="tl">
                    <a:srgbClr val="000000">
                      <a:alpha val="43137"/>
                    </a:srgbClr>
                  </a:outerShdw>
                </a:effectLst>
              </a:rPr>
              <a:t>هل تريد المزيد لتقف </a:t>
            </a:r>
            <a:endParaRPr lang="ar-EG" sz="3000" b="1" u="sng" dirty="0" smtClean="0">
              <a:effectLst>
                <a:outerShdw blurRad="38100" dist="38100" dir="2700000" algn="tl">
                  <a:srgbClr val="000000">
                    <a:alpha val="43137"/>
                  </a:srgbClr>
                </a:outerShdw>
              </a:effectLst>
            </a:endParaRPr>
          </a:p>
          <a:p>
            <a:pPr>
              <a:buNone/>
            </a:pPr>
            <a:r>
              <a:rPr lang="ar-BH" sz="3000" b="1" u="sng" dirty="0" smtClean="0">
                <a:effectLst>
                  <a:outerShdw blurRad="38100" dist="38100" dir="2700000" algn="tl">
                    <a:srgbClr val="000000">
                      <a:alpha val="43137"/>
                    </a:srgbClr>
                  </a:outerShdw>
                </a:effectLst>
              </a:rPr>
              <a:t>على فضل هذا الشهر الكريم</a:t>
            </a:r>
            <a:r>
              <a:rPr lang="ar-EG" sz="3000" b="1" u="sng" dirty="0" smtClean="0">
                <a:effectLst>
                  <a:outerShdw blurRad="38100" dist="38100" dir="2700000" algn="tl">
                    <a:srgbClr val="000000">
                      <a:alpha val="43137"/>
                    </a:srgbClr>
                  </a:outerShdw>
                </a:effectLst>
              </a:rPr>
              <a:t>؟؟!..</a:t>
            </a:r>
          </a:p>
          <a:p>
            <a:pPr>
              <a:buNone/>
            </a:pPr>
            <a:endParaRPr lang="ar-EG" sz="3000" b="1" u="sng" dirty="0" smtClean="0">
              <a:effectLst>
                <a:outerShdw blurRad="38100" dist="38100" dir="2700000" algn="tl">
                  <a:srgbClr val="000000">
                    <a:alpha val="43137"/>
                  </a:srgbClr>
                </a:outerShdw>
              </a:effectLst>
            </a:endParaRPr>
          </a:p>
          <a:p>
            <a:r>
              <a:rPr lang="ar-BH" sz="3000" b="1" dirty="0" smtClean="0">
                <a:effectLst>
                  <a:outerShdw blurRad="38100" dist="38100" dir="2700000" algn="tl">
                    <a:srgbClr val="000000">
                      <a:alpha val="43137"/>
                    </a:srgbClr>
                  </a:outerShdw>
                </a:effectLst>
              </a:rPr>
              <a:t>مغبون ورب الكعبة من استمع إلى</a:t>
            </a:r>
            <a:endParaRPr lang="ar-EG" sz="3000" b="1" dirty="0" smtClean="0">
              <a:effectLst>
                <a:outerShdw blurRad="38100" dist="38100" dir="2700000" algn="tl">
                  <a:srgbClr val="000000">
                    <a:alpha val="43137"/>
                  </a:srgbClr>
                </a:outerShdw>
              </a:effectLst>
            </a:endParaRPr>
          </a:p>
          <a:p>
            <a:pPr>
              <a:buNone/>
            </a:pPr>
            <a:r>
              <a:rPr lang="ar-BH" sz="3000" b="1" dirty="0" smtClean="0">
                <a:effectLst>
                  <a:outerShdw blurRad="38100" dist="38100" dir="2700000" algn="tl">
                    <a:srgbClr val="000000">
                      <a:alpha val="43137"/>
                    </a:srgbClr>
                  </a:outerShdw>
                </a:effectLst>
              </a:rPr>
              <a:t> هذه الطائفة النبوية الكريمة ثم قصر</a:t>
            </a:r>
            <a:r>
              <a:rPr lang="ar-EG" sz="3000" b="1" dirty="0" smtClean="0">
                <a:effectLst>
                  <a:outerShdw blurRad="38100" dist="38100" dir="2700000" algn="tl">
                    <a:srgbClr val="000000">
                      <a:alpha val="43137"/>
                    </a:srgbClr>
                  </a:outerShdw>
                </a:effectLst>
              </a:rPr>
              <a:t>..</a:t>
            </a:r>
          </a:p>
          <a:p>
            <a:pPr>
              <a:buNone/>
            </a:pPr>
            <a:r>
              <a:rPr lang="ar-BH" sz="3000" b="1" dirty="0" smtClean="0">
                <a:effectLst>
                  <a:outerShdw blurRad="38100" dist="38100" dir="2700000" algn="tl">
                    <a:srgbClr val="000000">
                      <a:alpha val="43137"/>
                    </a:srgbClr>
                  </a:outerShdw>
                </a:effectLst>
              </a:rPr>
              <a:t> ثم ضيع الأوقات فيما لا فائدة فيه</a:t>
            </a:r>
            <a:r>
              <a:rPr lang="ar-EG" sz="3000" b="1" dirty="0" smtClean="0">
                <a:effectLst>
                  <a:outerShdw blurRad="38100" dist="38100" dir="2700000" algn="tl">
                    <a:srgbClr val="000000">
                      <a:alpha val="43137"/>
                    </a:srgbClr>
                  </a:outerShdw>
                </a:effectLst>
              </a:rPr>
              <a:t>..</a:t>
            </a:r>
          </a:p>
          <a:p>
            <a:pPr>
              <a:buNone/>
            </a:pPr>
            <a:r>
              <a:rPr lang="ar-BH" sz="3000" b="1" dirty="0" smtClean="0">
                <a:effectLst>
                  <a:outerShdw blurRad="38100" dist="38100" dir="2700000" algn="tl">
                    <a:srgbClr val="000000">
                      <a:alpha val="43137"/>
                    </a:srgbClr>
                  </a:outerShdw>
                </a:effectLst>
              </a:rPr>
              <a:t> بل ربما فيما يسخط الله عليه</a:t>
            </a:r>
            <a:r>
              <a:rPr lang="ar-EG" sz="3000" b="1" dirty="0" smtClean="0">
                <a:effectLst>
                  <a:outerShdw blurRad="38100" dist="38100" dir="2700000" algn="tl">
                    <a:srgbClr val="000000">
                      <a:alpha val="43137"/>
                    </a:srgbClr>
                  </a:outerShdw>
                </a:effectLst>
              </a:rPr>
              <a:t>!!..</a:t>
            </a:r>
          </a:p>
          <a:p>
            <a:pPr>
              <a:buNone/>
            </a:pPr>
            <a:endParaRPr lang="ar-EG" sz="3000" b="1" dirty="0" smtClean="0">
              <a:effectLst>
                <a:outerShdw blurRad="38100" dist="38100" dir="2700000" algn="tl">
                  <a:srgbClr val="000000">
                    <a:alpha val="43137"/>
                  </a:srgbClr>
                </a:outerShdw>
              </a:effectLst>
            </a:endParaRPr>
          </a:p>
          <a:p>
            <a:pPr>
              <a:buNone/>
            </a:pPr>
            <a:r>
              <a:rPr lang="ar-EG" sz="3000" b="1" dirty="0" smtClean="0">
                <a:effectLst>
                  <a:outerShdw blurRad="38100" dist="38100" dir="2700000" algn="tl">
                    <a:srgbClr val="000000">
                      <a:alpha val="43137"/>
                    </a:srgbClr>
                  </a:outerShdw>
                </a:effectLst>
              </a:rPr>
              <a:t>   </a:t>
            </a:r>
            <a:r>
              <a:rPr lang="ar-BH" sz="3000" b="1" dirty="0" smtClean="0">
                <a:effectLst>
                  <a:outerShdw blurRad="38100" dist="38100" dir="2700000" algn="tl">
                    <a:srgbClr val="000000">
                      <a:alpha val="43137"/>
                    </a:srgbClr>
                  </a:outerShdw>
                </a:effectLst>
              </a:rPr>
              <a:t> </a:t>
            </a:r>
            <a:r>
              <a:rPr lang="ar-BH" sz="3000" b="1" dirty="0" smtClean="0">
                <a:solidFill>
                  <a:srgbClr val="FF0066"/>
                </a:solidFill>
                <a:effectLst>
                  <a:outerShdw blurRad="38100" dist="38100" dir="2700000" algn="tl">
                    <a:srgbClr val="000000">
                      <a:alpha val="43137"/>
                    </a:srgbClr>
                  </a:outerShdw>
                </a:effectLst>
              </a:rPr>
              <a:t>مغبون من ضيع هذا الموسم الكريم</a:t>
            </a:r>
            <a:endParaRPr lang="ar-EG" sz="3000" b="1" dirty="0" smtClean="0">
              <a:solidFill>
                <a:srgbClr val="FF0066"/>
              </a:solidFill>
              <a:effectLst>
                <a:outerShdw blurRad="38100" dist="38100" dir="2700000" algn="tl">
                  <a:srgbClr val="000000">
                    <a:alpha val="43137"/>
                  </a:srgbClr>
                </a:outerShdw>
              </a:effectLst>
            </a:endParaRPr>
          </a:p>
          <a:p>
            <a:pPr>
              <a:buNone/>
            </a:pPr>
            <a:r>
              <a:rPr lang="ar-EG" sz="3000" b="1" dirty="0" smtClean="0">
                <a:solidFill>
                  <a:srgbClr val="FF0066"/>
                </a:solidFill>
                <a:effectLst>
                  <a:outerShdw blurRad="38100" dist="38100" dir="2700000" algn="tl">
                    <a:srgbClr val="000000">
                      <a:alpha val="43137"/>
                    </a:srgbClr>
                  </a:outerShdw>
                </a:effectLst>
              </a:rPr>
              <a:t>          </a:t>
            </a:r>
            <a:r>
              <a:rPr lang="ar-BH" sz="3000" b="1" dirty="0" smtClean="0">
                <a:solidFill>
                  <a:srgbClr val="FF0066"/>
                </a:solidFill>
                <a:effectLst>
                  <a:outerShdw blurRad="38100" dist="38100" dir="2700000" algn="tl">
                    <a:srgbClr val="000000">
                      <a:alpha val="43137"/>
                    </a:srgbClr>
                  </a:outerShdw>
                </a:effectLst>
              </a:rPr>
              <a:t> من مواسم الطاعة</a:t>
            </a:r>
            <a:r>
              <a:rPr lang="ar-EG" sz="3000" b="1" dirty="0" smtClean="0">
                <a:solidFill>
                  <a:srgbClr val="FF0066"/>
                </a:solidFill>
                <a:effectLst>
                  <a:outerShdw blurRad="38100" dist="38100" dir="2700000" algn="tl">
                    <a:srgbClr val="000000">
                      <a:alpha val="43137"/>
                    </a:srgbClr>
                  </a:outerShdw>
                </a:effectLst>
              </a:rPr>
              <a:t>..</a:t>
            </a:r>
            <a:endParaRPr lang="en-US" sz="3000" b="1" dirty="0" smtClean="0">
              <a:solidFill>
                <a:srgbClr val="FF0066"/>
              </a:solidFill>
              <a:effectLst>
                <a:outerShdw blurRad="38100" dist="38100" dir="2700000" algn="tl">
                  <a:srgbClr val="000000">
                    <a:alpha val="43137"/>
                  </a:srgbClr>
                </a:outerShdw>
              </a:effectLst>
            </a:endParaRPr>
          </a:p>
          <a:p>
            <a:pPr>
              <a:buNone/>
            </a:pPr>
            <a:endParaRPr lang="ar-EG" sz="3000" b="1" dirty="0">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spd="med">
    <p:strips dir="l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85786" y="642918"/>
            <a:ext cx="8229600" cy="5911876"/>
          </a:xfrm>
        </p:spPr>
        <p:txBody>
          <a:bodyPr>
            <a:normAutofit lnSpcReduction="10000"/>
          </a:bodyPr>
          <a:lstStyle/>
          <a:p>
            <a:pPr>
              <a:buNone/>
            </a:pPr>
            <a:r>
              <a:rPr lang="ar-EG" sz="4400" b="1" dirty="0" smtClean="0">
                <a:effectLst>
                  <a:outerShdw blurRad="38100" dist="38100" dir="2700000" algn="tl">
                    <a:srgbClr val="000000">
                      <a:alpha val="43137"/>
                    </a:srgbClr>
                  </a:outerShdw>
                </a:effectLst>
              </a:rPr>
              <a:t>* </a:t>
            </a:r>
            <a:r>
              <a:rPr lang="ar-BH" sz="4400" b="1" dirty="0" smtClean="0">
                <a:effectLst>
                  <a:outerShdw blurRad="38100" dist="38100" dir="2700000" algn="tl">
                    <a:srgbClr val="000000">
                      <a:alpha val="43137"/>
                    </a:srgbClr>
                  </a:outerShdw>
                </a:effectLst>
              </a:rPr>
              <a:t>مغبون لم يعرف شرف زمانه </a:t>
            </a:r>
            <a:r>
              <a:rPr lang="ar-EG" sz="4400" b="1" dirty="0" smtClean="0">
                <a:effectLst>
                  <a:outerShdw blurRad="38100" dist="38100" dir="2700000" algn="tl">
                    <a:srgbClr val="000000">
                      <a:alpha val="43137"/>
                    </a:srgbClr>
                  </a:outerShdw>
                </a:effectLst>
              </a:rPr>
              <a:t>..</a:t>
            </a:r>
          </a:p>
          <a:p>
            <a:pPr>
              <a:buNone/>
            </a:pPr>
            <a:r>
              <a:rPr lang="ar-EG" sz="4400" b="1" dirty="0" smtClean="0">
                <a:effectLst>
                  <a:outerShdw blurRad="38100" dist="38100" dir="2700000" algn="tl">
                    <a:srgbClr val="000000">
                      <a:alpha val="43137"/>
                    </a:srgbClr>
                  </a:outerShdw>
                </a:effectLst>
              </a:rPr>
              <a:t>* </a:t>
            </a:r>
            <a:r>
              <a:rPr lang="ar-BH" sz="4400" b="1" dirty="0" smtClean="0">
                <a:effectLst>
                  <a:outerShdw blurRad="38100" dist="38100" dir="2700000" algn="tl">
                    <a:srgbClr val="000000">
                      <a:alpha val="43137"/>
                    </a:srgbClr>
                  </a:outerShdw>
                </a:effectLst>
              </a:rPr>
              <a:t>ولم يعرف قدر وقته</a:t>
            </a:r>
            <a:r>
              <a:rPr lang="ar-EG" sz="4400" b="1" dirty="0" smtClean="0">
                <a:effectLst>
                  <a:outerShdw blurRad="38100" dist="38100" dir="2700000" algn="tl">
                    <a:srgbClr val="000000">
                      <a:alpha val="43137"/>
                    </a:srgbClr>
                  </a:outerShdw>
                </a:effectLst>
              </a:rPr>
              <a:t>..</a:t>
            </a:r>
          </a:p>
          <a:p>
            <a:pPr>
              <a:buNone/>
            </a:pPr>
            <a:r>
              <a:rPr lang="ar-EG" sz="4400" b="1" dirty="0" smtClean="0">
                <a:effectLst>
                  <a:outerShdw blurRad="38100" dist="38100" dir="2700000" algn="tl">
                    <a:srgbClr val="000000">
                      <a:alpha val="43137"/>
                    </a:srgbClr>
                  </a:outerShdw>
                </a:effectLst>
              </a:rPr>
              <a:t>* </a:t>
            </a:r>
            <a:r>
              <a:rPr lang="ar-BH" sz="4400" b="1" dirty="0" smtClean="0">
                <a:effectLst>
                  <a:outerShdw blurRad="38100" dist="38100" dir="2700000" algn="tl">
                    <a:srgbClr val="000000">
                      <a:alpha val="43137"/>
                    </a:srgbClr>
                  </a:outerShdw>
                </a:effectLst>
              </a:rPr>
              <a:t>ولم يعرف أن العمر يولى</a:t>
            </a:r>
            <a:r>
              <a:rPr lang="ar-EG" sz="4400" b="1" dirty="0" smtClean="0">
                <a:effectLst>
                  <a:outerShdw blurRad="38100" dist="38100" dir="2700000" algn="tl">
                    <a:srgbClr val="000000">
                      <a:alpha val="43137"/>
                    </a:srgbClr>
                  </a:outerShdw>
                </a:effectLst>
              </a:rPr>
              <a:t>..</a:t>
            </a:r>
          </a:p>
          <a:p>
            <a:pPr>
              <a:buNone/>
            </a:pPr>
            <a:r>
              <a:rPr lang="ar-EG" sz="4400" b="1" dirty="0" smtClean="0">
                <a:effectLst>
                  <a:outerShdw blurRad="38100" dist="38100" dir="2700000" algn="tl">
                    <a:srgbClr val="000000">
                      <a:alpha val="43137"/>
                    </a:srgbClr>
                  </a:outerShdw>
                </a:effectLst>
              </a:rPr>
              <a:t>*</a:t>
            </a:r>
            <a:r>
              <a:rPr lang="ar-BH" sz="4400" b="1" dirty="0" smtClean="0">
                <a:effectLst>
                  <a:outerShdw blurRad="38100" dist="38100" dir="2700000" algn="tl">
                    <a:srgbClr val="000000">
                      <a:alpha val="43137"/>
                    </a:srgbClr>
                  </a:outerShdw>
                </a:effectLst>
              </a:rPr>
              <a:t> والأيام تجرى</a:t>
            </a:r>
            <a:r>
              <a:rPr lang="ar-EG" sz="4400" b="1" dirty="0" smtClean="0">
                <a:effectLst>
                  <a:outerShdw blurRad="38100" dist="38100" dir="2700000" algn="tl">
                    <a:srgbClr val="000000">
                      <a:alpha val="43137"/>
                    </a:srgbClr>
                  </a:outerShdw>
                </a:effectLst>
              </a:rPr>
              <a:t>..</a:t>
            </a:r>
            <a:r>
              <a:rPr lang="ar-BH" sz="4400" b="1" dirty="0" smtClean="0">
                <a:effectLst>
                  <a:outerShdw blurRad="38100" dist="38100" dir="2700000" algn="tl">
                    <a:srgbClr val="000000">
                      <a:alpha val="43137"/>
                    </a:srgbClr>
                  </a:outerShdw>
                </a:effectLst>
              </a:rPr>
              <a:t> </a:t>
            </a:r>
            <a:endParaRPr lang="ar-EG" sz="4400" b="1" dirty="0" smtClean="0">
              <a:effectLst>
                <a:outerShdw blurRad="38100" dist="38100" dir="2700000" algn="tl">
                  <a:srgbClr val="000000">
                    <a:alpha val="43137"/>
                  </a:srgbClr>
                </a:outerShdw>
              </a:effectLst>
            </a:endParaRPr>
          </a:p>
          <a:p>
            <a:pPr>
              <a:buNone/>
            </a:pPr>
            <a:r>
              <a:rPr lang="ar-EG" sz="4400" b="1" dirty="0" smtClean="0">
                <a:effectLst>
                  <a:outerShdw blurRad="38100" dist="38100" dir="2700000" algn="tl">
                    <a:srgbClr val="000000">
                      <a:alpha val="43137"/>
                    </a:srgbClr>
                  </a:outerShdw>
                </a:effectLst>
              </a:rPr>
              <a:t>* </a:t>
            </a:r>
            <a:r>
              <a:rPr lang="ar-BH" sz="4400" b="1" dirty="0" smtClean="0">
                <a:effectLst>
                  <a:outerShdw blurRad="38100" dist="38100" dir="2700000" algn="tl">
                    <a:srgbClr val="000000">
                      <a:alpha val="43137"/>
                    </a:srgbClr>
                  </a:outerShdw>
                </a:effectLst>
              </a:rPr>
              <a:t>وتحسب معها السنين</a:t>
            </a:r>
            <a:r>
              <a:rPr lang="ar-EG" sz="4400" b="1" dirty="0" smtClean="0">
                <a:effectLst>
                  <a:outerShdw blurRad="38100" dist="38100" dir="2700000" algn="tl">
                    <a:srgbClr val="000000">
                      <a:alpha val="43137"/>
                    </a:srgbClr>
                  </a:outerShdw>
                </a:effectLst>
              </a:rPr>
              <a:t>..</a:t>
            </a:r>
          </a:p>
          <a:p>
            <a:pPr>
              <a:buNone/>
            </a:pPr>
            <a:r>
              <a:rPr lang="ar-EG" sz="4400" b="1" dirty="0" smtClean="0">
                <a:effectLst>
                  <a:outerShdw blurRad="38100" dist="38100" dir="2700000" algn="tl">
                    <a:srgbClr val="000000">
                      <a:alpha val="43137"/>
                    </a:srgbClr>
                  </a:outerShdw>
                </a:effectLst>
              </a:rPr>
              <a:t>* </a:t>
            </a:r>
            <a:r>
              <a:rPr lang="ar-BH" sz="4400" b="1" dirty="0" smtClean="0">
                <a:effectLst>
                  <a:outerShdw blurRad="38100" dist="38100" dir="2700000" algn="tl">
                    <a:srgbClr val="000000">
                      <a:alpha val="43137"/>
                    </a:srgbClr>
                  </a:outerShdw>
                </a:effectLst>
              </a:rPr>
              <a:t>وتجر خلفها الأعمار</a:t>
            </a:r>
            <a:r>
              <a:rPr lang="ar-EG" sz="4400" b="1" dirty="0" smtClean="0">
                <a:effectLst>
                  <a:outerShdw blurRad="38100" dist="38100" dir="2700000" algn="tl">
                    <a:srgbClr val="000000">
                      <a:alpha val="43137"/>
                    </a:srgbClr>
                  </a:outerShdw>
                </a:effectLst>
              </a:rPr>
              <a:t>..</a:t>
            </a:r>
          </a:p>
          <a:p>
            <a:pPr>
              <a:buNone/>
            </a:pPr>
            <a:r>
              <a:rPr lang="ar-EG" sz="4400" b="1" dirty="0" smtClean="0">
                <a:effectLst>
                  <a:outerShdw blurRad="38100" dist="38100" dir="2700000" algn="tl">
                    <a:srgbClr val="000000">
                      <a:alpha val="43137"/>
                    </a:srgbClr>
                  </a:outerShdw>
                </a:effectLst>
              </a:rPr>
              <a:t>* </a:t>
            </a:r>
            <a:r>
              <a:rPr lang="ar-BH" sz="4400" b="1" dirty="0" smtClean="0">
                <a:effectLst>
                  <a:outerShdw blurRad="38100" dist="38100" dir="2700000" algn="tl">
                    <a:srgbClr val="000000">
                      <a:alpha val="43137"/>
                    </a:srgbClr>
                  </a:outerShdw>
                </a:effectLst>
              </a:rPr>
              <a:t>وتطوى حياة جيل بعد جيل بعد جيل</a:t>
            </a:r>
            <a:r>
              <a:rPr lang="ar-EG" sz="4400" b="1" dirty="0" smtClean="0">
                <a:effectLst>
                  <a:outerShdw blurRad="38100" dist="38100" dir="2700000" algn="tl">
                    <a:srgbClr val="000000">
                      <a:alpha val="43137"/>
                    </a:srgbClr>
                  </a:outerShdw>
                </a:effectLst>
              </a:rPr>
              <a:t>..</a:t>
            </a:r>
          </a:p>
          <a:p>
            <a:pPr>
              <a:buNone/>
            </a:pPr>
            <a:r>
              <a:rPr lang="ar-BH" b="1" dirty="0" smtClean="0"/>
              <a:t> </a:t>
            </a:r>
            <a:endParaRPr lang="ar-EG" b="1" dirty="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spd="med">
    <p:strips dir="l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00118" y="285729"/>
            <a:ext cx="8229600" cy="5840438"/>
          </a:xfrm>
        </p:spPr>
        <p:txBody>
          <a:bodyPr>
            <a:normAutofit/>
          </a:bodyPr>
          <a:lstStyle/>
          <a:p>
            <a:pPr>
              <a:buNone/>
            </a:pPr>
            <a:r>
              <a:rPr lang="ar-BH" sz="6600" b="1" dirty="0" smtClean="0">
                <a:solidFill>
                  <a:srgbClr val="FF0066"/>
                </a:solidFill>
                <a:effectLst>
                  <a:outerShdw blurRad="38100" dist="38100" dir="2700000" algn="tl">
                    <a:srgbClr val="000000">
                      <a:alpha val="43137"/>
                    </a:srgbClr>
                  </a:outerShdw>
                </a:effectLst>
              </a:rPr>
              <a:t>وبعدها</a:t>
            </a:r>
            <a:r>
              <a:rPr lang="ar-EG" sz="6600" b="1" dirty="0" smtClean="0">
                <a:solidFill>
                  <a:srgbClr val="FF0066"/>
                </a:solidFill>
                <a:effectLst>
                  <a:outerShdw blurRad="38100" dist="38100" dir="2700000" algn="tl">
                    <a:srgbClr val="000000">
                      <a:alpha val="43137"/>
                    </a:srgbClr>
                  </a:outerShdw>
                </a:effectLst>
              </a:rPr>
              <a:t>!!!</a:t>
            </a:r>
          </a:p>
          <a:p>
            <a:pPr>
              <a:buNone/>
            </a:pPr>
            <a:r>
              <a:rPr lang="ar-BH" sz="4400" b="1" dirty="0" smtClean="0">
                <a:effectLst>
                  <a:outerShdw blurRad="38100" dist="38100" dir="2700000" algn="tl">
                    <a:srgbClr val="000000">
                      <a:alpha val="43137"/>
                    </a:srgbClr>
                  </a:outerShdw>
                </a:effectLst>
              </a:rPr>
              <a:t> سيقف الجميع</a:t>
            </a:r>
            <a:r>
              <a:rPr lang="en-US" sz="4400" b="1" dirty="0" smtClean="0">
                <a:effectLst>
                  <a:outerShdw blurRad="38100" dist="38100" dir="2700000" algn="tl">
                    <a:srgbClr val="000000">
                      <a:alpha val="43137"/>
                    </a:srgbClr>
                  </a:outerShdw>
                </a:effectLst>
              </a:rPr>
              <a:t>.. </a:t>
            </a:r>
            <a:r>
              <a:rPr lang="ar-BH" sz="4400" b="1" dirty="0" smtClean="0">
                <a:effectLst>
                  <a:outerShdw blurRad="38100" dist="38100" dir="2700000" algn="tl">
                    <a:srgbClr val="000000">
                      <a:alpha val="43137"/>
                    </a:srgbClr>
                  </a:outerShdw>
                </a:effectLst>
              </a:rPr>
              <a:t> </a:t>
            </a:r>
            <a:endParaRPr lang="en-US" sz="4400" b="1" dirty="0" smtClean="0">
              <a:effectLst>
                <a:outerShdw blurRad="38100" dist="38100" dir="2700000" algn="tl">
                  <a:srgbClr val="000000">
                    <a:alpha val="43137"/>
                  </a:srgbClr>
                </a:outerShdw>
              </a:effectLst>
            </a:endParaRPr>
          </a:p>
          <a:p>
            <a:pPr>
              <a:buNone/>
            </a:pPr>
            <a:r>
              <a:rPr lang="ar-BH" sz="4400" b="1" dirty="0" smtClean="0">
                <a:effectLst>
                  <a:outerShdw blurRad="38100" dist="38100" dir="2700000" algn="tl">
                    <a:srgbClr val="000000">
                      <a:alpha val="43137"/>
                    </a:srgbClr>
                  </a:outerShdw>
                </a:effectLst>
              </a:rPr>
              <a:t>بين يدى</a:t>
            </a:r>
            <a:r>
              <a:rPr lang="en-US" sz="4400" b="1" dirty="0" smtClean="0">
                <a:effectLst>
                  <a:outerShdw blurRad="38100" dist="38100" dir="2700000" algn="tl">
                    <a:srgbClr val="000000">
                      <a:alpha val="43137"/>
                    </a:srgbClr>
                  </a:outerShdw>
                </a:effectLst>
              </a:rPr>
              <a:t> </a:t>
            </a:r>
            <a:r>
              <a:rPr lang="ar-BH" sz="4400" b="1" dirty="0" smtClean="0">
                <a:effectLst>
                  <a:outerShdw blurRad="38100" dist="38100" dir="2700000" algn="tl">
                    <a:srgbClr val="000000">
                      <a:alpha val="43137"/>
                    </a:srgbClr>
                  </a:outerShdw>
                </a:effectLst>
              </a:rPr>
              <a:t>الملك الجليل</a:t>
            </a:r>
            <a:r>
              <a:rPr lang="en-US" sz="4400" b="1" dirty="0" smtClean="0">
                <a:effectLst>
                  <a:outerShdw blurRad="38100" dist="38100" dir="2700000" algn="tl">
                    <a:srgbClr val="000000">
                      <a:alpha val="43137"/>
                    </a:srgbClr>
                  </a:outerShdw>
                </a:effectLst>
              </a:rPr>
              <a:t>.. </a:t>
            </a:r>
            <a:endParaRPr lang="ar-EG" sz="4400" b="1" dirty="0" smtClean="0">
              <a:effectLst>
                <a:outerShdw blurRad="38100" dist="38100" dir="2700000" algn="tl">
                  <a:srgbClr val="000000">
                    <a:alpha val="43137"/>
                  </a:srgbClr>
                </a:outerShdw>
              </a:effectLst>
            </a:endParaRPr>
          </a:p>
          <a:p>
            <a:pPr>
              <a:buNone/>
            </a:pPr>
            <a:r>
              <a:rPr lang="ar-BH" sz="4400" b="1" dirty="0" smtClean="0">
                <a:effectLst>
                  <a:outerShdw blurRad="38100" dist="38100" dir="2700000" algn="tl">
                    <a:srgbClr val="000000">
                      <a:alpha val="43137"/>
                    </a:srgbClr>
                  </a:outerShdw>
                </a:effectLst>
              </a:rPr>
              <a:t> للسؤال عن الكثير والقليل</a:t>
            </a:r>
            <a:r>
              <a:rPr lang="en-US" sz="4400" b="1" dirty="0" smtClean="0">
                <a:effectLst>
                  <a:outerShdw blurRad="38100" dist="38100" dir="2700000" algn="tl">
                    <a:srgbClr val="000000">
                      <a:alpha val="43137"/>
                    </a:srgbClr>
                  </a:outerShdw>
                </a:effectLst>
              </a:rPr>
              <a:t>.. </a:t>
            </a:r>
            <a:endParaRPr lang="ar-EG" sz="4400" b="1" dirty="0" smtClean="0">
              <a:effectLst>
                <a:outerShdw blurRad="38100" dist="38100" dir="2700000" algn="tl">
                  <a:srgbClr val="000000">
                    <a:alpha val="43137"/>
                  </a:srgbClr>
                </a:outerShdw>
              </a:effectLst>
            </a:endParaRPr>
          </a:p>
          <a:p>
            <a:pPr>
              <a:buNone/>
            </a:pPr>
            <a:r>
              <a:rPr lang="ar-BH" sz="4400" b="1" dirty="0" smtClean="0">
                <a:effectLst>
                  <a:outerShdw blurRad="38100" dist="38100" dir="2700000" algn="tl">
                    <a:srgbClr val="000000">
                      <a:alpha val="43137"/>
                    </a:srgbClr>
                  </a:outerShdw>
                </a:effectLst>
              </a:rPr>
              <a:t> قال سبحانه</a:t>
            </a:r>
            <a:r>
              <a:rPr lang="en-US" sz="4400" b="1" dirty="0" smtClean="0">
                <a:effectLst>
                  <a:outerShdw blurRad="38100" dist="38100" dir="2700000" algn="tl">
                    <a:srgbClr val="000000">
                      <a:alpha val="43137"/>
                    </a:srgbClr>
                  </a:outerShdw>
                </a:effectLst>
              </a:rPr>
              <a:t>: </a:t>
            </a:r>
          </a:p>
          <a:p>
            <a:pPr>
              <a:buNone/>
            </a:pPr>
            <a:r>
              <a:rPr lang="en-US" sz="4400" b="1" dirty="0" smtClean="0">
                <a:effectLst>
                  <a:outerShdw blurRad="38100" dist="38100" dir="2700000" algn="tl">
                    <a:srgbClr val="000000">
                      <a:alpha val="43137"/>
                    </a:srgbClr>
                  </a:outerShdw>
                </a:effectLst>
              </a:rPr>
              <a:t> </a:t>
            </a:r>
            <a:r>
              <a:rPr lang="en-US" sz="4400" b="1" dirty="0" smtClean="0">
                <a:solidFill>
                  <a:srgbClr val="FF0066"/>
                </a:solidFill>
                <a:effectLst>
                  <a:outerShdw blurRad="38100" dist="38100" dir="2700000" algn="tl">
                    <a:srgbClr val="000000">
                      <a:alpha val="43137"/>
                    </a:srgbClr>
                  </a:outerShdw>
                </a:effectLst>
              </a:rPr>
              <a:t>)</a:t>
            </a:r>
            <a:r>
              <a:rPr lang="ar-BH" sz="4400" b="1" dirty="0" smtClean="0">
                <a:solidFill>
                  <a:srgbClr val="FF0066"/>
                </a:solidFill>
                <a:effectLst>
                  <a:outerShdw blurRad="38100" dist="38100" dir="2700000" algn="tl">
                    <a:srgbClr val="000000">
                      <a:alpha val="43137"/>
                    </a:srgbClr>
                  </a:outerShdw>
                </a:effectLst>
              </a:rPr>
              <a:t>فَمَن يَعْمَلْ مِثْقَالَ ذَرَّةٍ خَيْرًا يَرَهُ وَمَن يَعْمَلْ مِثْقَالَ ذَرَّةٍ شَرًّا يَرَهُ </a:t>
            </a:r>
            <a:r>
              <a:rPr lang="en-US" sz="4400" b="1" dirty="0" smtClean="0">
                <a:solidFill>
                  <a:srgbClr val="FF0066"/>
                </a:solidFill>
                <a:effectLst>
                  <a:outerShdw blurRad="38100" dist="38100" dir="2700000" algn="tl">
                    <a:srgbClr val="000000">
                      <a:alpha val="43137"/>
                    </a:srgbClr>
                  </a:outerShdw>
                </a:effectLst>
              </a:rPr>
              <a:t>(</a:t>
            </a:r>
            <a:r>
              <a:rPr lang="ar-BH" sz="2000" b="1" dirty="0" smtClean="0"/>
              <a:t>(7، 8) سورة الزلزلة</a:t>
            </a:r>
            <a:endParaRPr lang="ar-EG" sz="2000" dirty="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0034" y="357166"/>
            <a:ext cx="8572560" cy="6143668"/>
          </a:xfrm>
        </p:spPr>
        <p:txBody>
          <a:bodyPr>
            <a:normAutofit/>
          </a:bodyPr>
          <a:lstStyle/>
          <a:p>
            <a:r>
              <a:rPr lang="ar-BH" sz="3800" b="1" dirty="0" smtClean="0">
                <a:effectLst>
                  <a:outerShdw blurRad="38100" dist="38100" dir="2700000" algn="tl">
                    <a:srgbClr val="000000">
                      <a:alpha val="43137"/>
                    </a:srgbClr>
                  </a:outerShdw>
                </a:effectLst>
              </a:rPr>
              <a:t>فيا أيها العاقل اللبيب</a:t>
            </a:r>
            <a:endParaRPr lang="en-US" sz="3800" b="1" dirty="0" smtClean="0">
              <a:effectLst>
                <a:outerShdw blurRad="38100" dist="38100" dir="2700000" algn="tl">
                  <a:srgbClr val="000000">
                    <a:alpha val="43137"/>
                  </a:srgbClr>
                </a:outerShdw>
              </a:effectLst>
            </a:endParaRPr>
          </a:p>
          <a:p>
            <a:pPr>
              <a:buNone/>
            </a:pPr>
            <a:r>
              <a:rPr lang="ar-BH" sz="3800" b="1" dirty="0" smtClean="0">
                <a:effectLst>
                  <a:outerShdw blurRad="38100" dist="38100" dir="2700000" algn="tl">
                    <a:srgbClr val="000000">
                      <a:alpha val="43137"/>
                    </a:srgbClr>
                  </a:outerShdw>
                </a:effectLst>
              </a:rPr>
              <a:t> لا تضيع هذا الموسم الكريم</a:t>
            </a:r>
            <a:endParaRPr lang="en-US" sz="3800" b="1" dirty="0" smtClean="0">
              <a:effectLst>
                <a:outerShdw blurRad="38100" dist="38100" dir="2700000" algn="tl">
                  <a:srgbClr val="000000">
                    <a:alpha val="43137"/>
                  </a:srgbClr>
                </a:outerShdw>
              </a:effectLst>
            </a:endParaRPr>
          </a:p>
          <a:p>
            <a:pPr>
              <a:buNone/>
            </a:pPr>
            <a:r>
              <a:rPr lang="ar-BH" sz="3800" b="1" dirty="0" smtClean="0">
                <a:effectLst>
                  <a:outerShdw blurRad="38100" dist="38100" dir="2700000" algn="tl">
                    <a:srgbClr val="000000">
                      <a:alpha val="43137"/>
                    </a:srgbClr>
                  </a:outerShdw>
                </a:effectLst>
              </a:rPr>
              <a:t> من مواسم الطاعة .</a:t>
            </a:r>
            <a:endParaRPr lang="en-US" sz="3800" b="1" dirty="0" smtClean="0">
              <a:effectLst>
                <a:outerShdw blurRad="38100" dist="38100" dir="2700000" algn="tl">
                  <a:srgbClr val="000000">
                    <a:alpha val="43137"/>
                  </a:srgbClr>
                </a:outerShdw>
              </a:effectLst>
            </a:endParaRPr>
          </a:p>
          <a:p>
            <a:r>
              <a:rPr lang="ar-SA" sz="3800" b="1" dirty="0" smtClean="0">
                <a:effectLst>
                  <a:outerShdw blurRad="38100" dist="38100" dir="2700000" algn="tl">
                    <a:srgbClr val="000000">
                      <a:alpha val="43137"/>
                    </a:srgbClr>
                  </a:outerShdw>
                </a:effectLst>
              </a:rPr>
              <a:t>في الطبراني من حديث محمد بن مسلمة مرفوعًا: </a:t>
            </a:r>
            <a:endParaRPr lang="ar-EG" sz="3800" b="1" dirty="0" smtClean="0">
              <a:effectLst>
                <a:outerShdw blurRad="38100" dist="38100" dir="2700000" algn="tl">
                  <a:srgbClr val="000000">
                    <a:alpha val="43137"/>
                  </a:srgbClr>
                </a:outerShdw>
              </a:effectLst>
            </a:endParaRPr>
          </a:p>
          <a:p>
            <a:pPr>
              <a:buNone/>
            </a:pPr>
            <a:r>
              <a:rPr lang="ar-SA" sz="3800" b="1" dirty="0" smtClean="0">
                <a:solidFill>
                  <a:srgbClr val="FF0066"/>
                </a:solidFill>
                <a:effectLst>
                  <a:outerShdw blurRad="38100" dist="38100" dir="2700000" algn="tl">
                    <a:srgbClr val="000000">
                      <a:alpha val="43137"/>
                    </a:srgbClr>
                  </a:outerShdw>
                </a:effectLst>
              </a:rPr>
              <a:t>"إن للهِ في أيامِ الدهرِ نفحاتٍ فتعرضوا لها،</a:t>
            </a:r>
            <a:endParaRPr lang="ar-EG" sz="3800" b="1" dirty="0" smtClean="0">
              <a:solidFill>
                <a:srgbClr val="FF0066"/>
              </a:solidFill>
              <a:effectLst>
                <a:outerShdw blurRad="38100" dist="38100" dir="2700000" algn="tl">
                  <a:srgbClr val="000000">
                    <a:alpha val="43137"/>
                  </a:srgbClr>
                </a:outerShdw>
              </a:effectLst>
            </a:endParaRPr>
          </a:p>
          <a:p>
            <a:pPr>
              <a:buNone/>
            </a:pPr>
            <a:r>
              <a:rPr lang="ar-SA" sz="3800" b="1" dirty="0" smtClean="0">
                <a:solidFill>
                  <a:srgbClr val="FF0066"/>
                </a:solidFill>
                <a:effectLst>
                  <a:outerShdw blurRad="38100" dist="38100" dir="2700000" algn="tl">
                    <a:srgbClr val="000000">
                      <a:alpha val="43137"/>
                    </a:srgbClr>
                  </a:outerShdw>
                </a:effectLst>
              </a:rPr>
              <a:t> فلعلَّ أحدَكم أنْ تُصيبَه نفحةٌ فلا يَشقى بعدَها أبدًا". </a:t>
            </a:r>
            <a:endParaRPr lang="en-US" sz="3800" b="1" dirty="0" smtClean="0">
              <a:solidFill>
                <a:srgbClr val="FF0066"/>
              </a:solidFill>
              <a:effectLst>
                <a:outerShdw blurRad="38100" dist="38100" dir="2700000" algn="tl">
                  <a:srgbClr val="000000">
                    <a:alpha val="43137"/>
                  </a:srgbClr>
                </a:outerShdw>
              </a:effectLst>
            </a:endParaRPr>
          </a:p>
          <a:p>
            <a:r>
              <a:rPr lang="ar-EG" sz="3800" b="1" dirty="0" smtClean="0">
                <a:effectLst>
                  <a:outerShdw blurRad="38100" dist="38100" dir="2700000" algn="tl">
                    <a:srgbClr val="000000">
                      <a:alpha val="43137"/>
                    </a:srgbClr>
                  </a:outerShdw>
                </a:effectLst>
              </a:rPr>
              <a:t>وهذا شهر الخير كله.. شهر الرحمه والمغفرة..</a:t>
            </a:r>
          </a:p>
          <a:p>
            <a:pPr>
              <a:buNone/>
            </a:pPr>
            <a:r>
              <a:rPr lang="ar-EG" sz="3800" b="1" dirty="0" smtClean="0">
                <a:effectLst>
                  <a:outerShdw blurRad="38100" dist="38100" dir="2700000" algn="tl">
                    <a:srgbClr val="000000">
                      <a:alpha val="43137"/>
                    </a:srgbClr>
                  </a:outerShdw>
                </a:effectLst>
              </a:rPr>
              <a:t>فهل سنكون من الفائزين بالرحمه فيه..</a:t>
            </a:r>
            <a:endParaRPr lang="ar-EG" sz="3800" b="1" dirty="0">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EG"/>
          </a:p>
        </p:txBody>
      </p:sp>
      <p:pic>
        <p:nvPicPr>
          <p:cNvPr id="4" name="Content Placeholder 3" descr="a1.jpg"/>
          <p:cNvPicPr>
            <a:picLocks noGrp="1" noChangeAspect="1"/>
          </p:cNvPicPr>
          <p:nvPr>
            <p:ph idx="1"/>
          </p:nvPr>
        </p:nvPicPr>
        <p:blipFill>
          <a:blip r:embed="rId2"/>
          <a:stretch>
            <a:fillRect/>
          </a:stretch>
        </p:blipFill>
        <p:spPr>
          <a:xfrm>
            <a:off x="285720" y="428604"/>
            <a:ext cx="8626593" cy="6099271"/>
          </a:xfrm>
        </p:spPr>
      </p:pic>
      <p:pic>
        <p:nvPicPr>
          <p:cNvPr id="5" name="صورة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16016" y="5845268"/>
            <a:ext cx="1080120" cy="680076"/>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642918"/>
            <a:ext cx="9072594" cy="6643710"/>
          </a:xfrm>
        </p:spPr>
        <p:txBody>
          <a:bodyPr>
            <a:normAutofit/>
          </a:bodyPr>
          <a:lstStyle/>
          <a:p>
            <a:r>
              <a:rPr lang="ar-EG" sz="4000" b="1" u="sng" dirty="0" smtClean="0">
                <a:solidFill>
                  <a:srgbClr val="FF0066"/>
                </a:solidFill>
                <a:effectLst>
                  <a:outerShdw blurRad="38100" dist="38100" dir="2700000" algn="tl">
                    <a:srgbClr val="000000">
                      <a:alpha val="43137"/>
                    </a:srgbClr>
                  </a:outerShdw>
                </a:effectLst>
              </a:rPr>
              <a:t>كتب بعض السلف إلى أخ له:</a:t>
            </a:r>
          </a:p>
          <a:p>
            <a:pPr>
              <a:buNone/>
            </a:pPr>
            <a:endParaRPr lang="ar-EG" sz="1800" b="1" u="sng" dirty="0" smtClean="0">
              <a:solidFill>
                <a:srgbClr val="FF0066"/>
              </a:solidFill>
              <a:effectLst>
                <a:outerShdw blurRad="38100" dist="38100" dir="2700000" algn="tl">
                  <a:srgbClr val="000000">
                    <a:alpha val="43137"/>
                  </a:srgbClr>
                </a:outerShdw>
              </a:effectLst>
            </a:endParaRPr>
          </a:p>
          <a:p>
            <a:pPr>
              <a:buNone/>
            </a:pPr>
            <a:r>
              <a:rPr lang="ar-EG" sz="3600" b="1" dirty="0" smtClean="0">
                <a:effectLst>
                  <a:outerShdw blurRad="38100" dist="38100" dir="2700000" algn="tl">
                    <a:srgbClr val="000000">
                      <a:alpha val="43137"/>
                    </a:srgbClr>
                  </a:outerShdw>
                </a:effectLst>
              </a:rPr>
              <a:t> </a:t>
            </a:r>
            <a:r>
              <a:rPr lang="ar-EG" sz="4000" b="1" dirty="0" smtClean="0">
                <a:effectLst>
                  <a:outerShdw blurRad="38100" dist="38100" dir="2700000" algn="tl">
                    <a:srgbClr val="000000">
                      <a:alpha val="43137"/>
                    </a:srgbClr>
                  </a:outerShdw>
                </a:effectLst>
              </a:rPr>
              <a:t>ياأخي! يُخيل لك أنك مقيم..</a:t>
            </a:r>
          </a:p>
          <a:p>
            <a:pPr>
              <a:buNone/>
            </a:pPr>
            <a:r>
              <a:rPr lang="ar-EG" sz="4000" b="1" dirty="0" smtClean="0">
                <a:effectLst>
                  <a:outerShdw blurRad="38100" dist="38100" dir="2700000" algn="tl">
                    <a:srgbClr val="000000">
                      <a:alpha val="43137"/>
                    </a:srgbClr>
                  </a:outerShdw>
                </a:effectLst>
              </a:rPr>
              <a:t> بل أنت دائب السير..</a:t>
            </a:r>
          </a:p>
          <a:p>
            <a:pPr>
              <a:buNone/>
            </a:pPr>
            <a:r>
              <a:rPr lang="ar-EG" sz="4000" b="1" dirty="0" smtClean="0">
                <a:effectLst>
                  <a:outerShdw blurRad="38100" dist="38100" dir="2700000" algn="tl">
                    <a:srgbClr val="000000">
                      <a:alpha val="43137"/>
                    </a:srgbClr>
                  </a:outerShdw>
                </a:effectLst>
              </a:rPr>
              <a:t> تُساق مع ذلك سوقًا حثيثًا.. </a:t>
            </a:r>
          </a:p>
          <a:p>
            <a:pPr>
              <a:buNone/>
            </a:pPr>
            <a:r>
              <a:rPr lang="ar-EG" sz="4000" b="1" dirty="0" smtClean="0">
                <a:effectLst>
                  <a:outerShdw blurRad="38100" dist="38100" dir="2700000" algn="tl">
                    <a:srgbClr val="000000">
                      <a:alpha val="43137"/>
                    </a:srgbClr>
                  </a:outerShdw>
                </a:effectLst>
              </a:rPr>
              <a:t>الموت متوجه إليك، والدنيا تُطوَى مِن ورائك..</a:t>
            </a:r>
          </a:p>
          <a:p>
            <a:pPr>
              <a:buNone/>
            </a:pPr>
            <a:r>
              <a:rPr lang="ar-EG" sz="4000" b="1" dirty="0" smtClean="0">
                <a:effectLst>
                  <a:outerShdw blurRad="38100" dist="38100" dir="2700000" algn="tl">
                    <a:srgbClr val="000000">
                      <a:alpha val="43137"/>
                    </a:srgbClr>
                  </a:outerShdw>
                </a:effectLst>
              </a:rPr>
              <a:t> ومامضى من عمرك فليس بعائد عليك إلى يوم التغابن.</a:t>
            </a:r>
          </a:p>
          <a:p>
            <a:pPr>
              <a:buNone/>
            </a:pPr>
            <a:endParaRPr lang="ar-EG" sz="4000" b="1" dirty="0" smtClean="0">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p:pull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0034" y="357190"/>
            <a:ext cx="8501122" cy="7215214"/>
          </a:xfrm>
        </p:spPr>
        <p:txBody>
          <a:bodyPr>
            <a:normAutofit/>
          </a:bodyPr>
          <a:lstStyle/>
          <a:p>
            <a:pPr>
              <a:buNone/>
            </a:pPr>
            <a:r>
              <a:rPr lang="ar-EG" sz="4000" b="1" dirty="0" smtClean="0">
                <a:solidFill>
                  <a:schemeClr val="bg2">
                    <a:lumMod val="25000"/>
                  </a:schemeClr>
                </a:solidFill>
                <a:effectLst>
                  <a:outerShdw blurRad="38100" dist="38100" dir="2700000" algn="tl">
                    <a:srgbClr val="000000">
                      <a:alpha val="43137"/>
                    </a:srgbClr>
                  </a:outerShdw>
                </a:effectLst>
              </a:rPr>
              <a:t>* فإنّ رأس مالنا الأوقات واللحظات..</a:t>
            </a:r>
          </a:p>
          <a:p>
            <a:pPr>
              <a:buNone/>
            </a:pPr>
            <a:r>
              <a:rPr lang="ar-EG" sz="4000" b="1" dirty="0" smtClean="0">
                <a:solidFill>
                  <a:schemeClr val="bg2">
                    <a:lumMod val="25000"/>
                  </a:schemeClr>
                </a:solidFill>
                <a:effectLst>
                  <a:outerShdw blurRad="38100" dist="38100" dir="2700000" algn="tl">
                    <a:srgbClr val="000000">
                      <a:alpha val="43137"/>
                    </a:srgbClr>
                  </a:outerShdw>
                </a:effectLst>
              </a:rPr>
              <a:t>* وكل نَفَس مِن أنفاس العمر</a:t>
            </a:r>
          </a:p>
          <a:p>
            <a:pPr>
              <a:buNone/>
            </a:pPr>
            <a:r>
              <a:rPr lang="ar-EG" sz="4000" b="1" dirty="0" smtClean="0">
                <a:solidFill>
                  <a:schemeClr val="bg2">
                    <a:lumMod val="25000"/>
                  </a:schemeClr>
                </a:solidFill>
                <a:effectLst>
                  <a:outerShdw blurRad="38100" dist="38100" dir="2700000" algn="tl">
                    <a:srgbClr val="000000">
                      <a:alpha val="43137"/>
                    </a:srgbClr>
                  </a:outerShdw>
                </a:effectLst>
              </a:rPr>
              <a:t> جوهرة نفيسة..</a:t>
            </a:r>
          </a:p>
          <a:p>
            <a:r>
              <a:rPr lang="ar-EG" sz="4000" b="1" dirty="0" smtClean="0">
                <a:solidFill>
                  <a:schemeClr val="bg2">
                    <a:lumMod val="25000"/>
                  </a:schemeClr>
                </a:solidFill>
                <a:effectLst>
                  <a:outerShdw blurRad="38100" dist="38100" dir="2700000" algn="tl">
                    <a:srgbClr val="000000">
                      <a:alpha val="43137"/>
                    </a:srgbClr>
                  </a:outerShdw>
                </a:effectLst>
              </a:rPr>
              <a:t>نستطيع أنْ نشتري بها كنزًا لا يفنى أبد الآباد.. </a:t>
            </a:r>
          </a:p>
          <a:p>
            <a:pPr>
              <a:buNone/>
            </a:pPr>
            <a:endParaRPr lang="ar-EG" sz="1100" b="1" dirty="0" smtClean="0">
              <a:solidFill>
                <a:schemeClr val="bg2">
                  <a:lumMod val="25000"/>
                </a:schemeClr>
              </a:solidFill>
              <a:effectLst>
                <a:outerShdw blurRad="38100" dist="38100" dir="2700000" algn="tl">
                  <a:srgbClr val="000000">
                    <a:alpha val="43137"/>
                  </a:srgbClr>
                </a:outerShdw>
              </a:effectLst>
            </a:endParaRPr>
          </a:p>
          <a:p>
            <a:pPr>
              <a:buNone/>
            </a:pPr>
            <a:r>
              <a:rPr lang="ar-EG" sz="4000" b="1" dirty="0" smtClean="0">
                <a:solidFill>
                  <a:schemeClr val="bg2">
                    <a:lumMod val="25000"/>
                  </a:schemeClr>
                </a:solidFill>
                <a:effectLst>
                  <a:outerShdw blurRad="38100" dist="38100" dir="2700000" algn="tl">
                    <a:srgbClr val="000000">
                      <a:alpha val="43137"/>
                    </a:srgbClr>
                  </a:outerShdw>
                </a:effectLst>
              </a:rPr>
              <a:t>وتضييعه وخسارته..</a:t>
            </a:r>
          </a:p>
          <a:p>
            <a:pPr>
              <a:buNone/>
            </a:pPr>
            <a:r>
              <a:rPr lang="ar-EG" sz="4000" b="1" dirty="0" smtClean="0">
                <a:solidFill>
                  <a:schemeClr val="bg2">
                    <a:lumMod val="25000"/>
                  </a:schemeClr>
                </a:solidFill>
                <a:effectLst>
                  <a:outerShdw blurRad="38100" dist="38100" dir="2700000" algn="tl">
                    <a:srgbClr val="000000">
                      <a:alpha val="43137"/>
                    </a:srgbClr>
                  </a:outerShdw>
                </a:effectLst>
              </a:rPr>
              <a:t>أو اشتراء صاحبه به ما يجلب هلاكه..</a:t>
            </a:r>
          </a:p>
          <a:p>
            <a:pPr>
              <a:buNone/>
            </a:pPr>
            <a:r>
              <a:rPr lang="ar-EG" sz="4000" b="1" dirty="0" smtClean="0">
                <a:solidFill>
                  <a:schemeClr val="bg2">
                    <a:lumMod val="25000"/>
                  </a:schemeClr>
                </a:solidFill>
                <a:effectLst>
                  <a:outerShdw blurRad="38100" dist="38100" dir="2700000" algn="tl">
                    <a:srgbClr val="000000">
                      <a:alpha val="43137"/>
                    </a:srgbClr>
                  </a:outerShdw>
                </a:effectLst>
              </a:rPr>
              <a:t>لا يسمح به إلا أقل الناس عقلاً.. وأكثرهم حمقًا.. </a:t>
            </a:r>
          </a:p>
          <a:p>
            <a:pPr>
              <a:buNone/>
            </a:pPr>
            <a:endParaRPr lang="ar-EG" sz="4000" dirty="0">
              <a:solidFill>
                <a:schemeClr val="bg2">
                  <a:lumMod val="25000"/>
                </a:schemeClr>
              </a:solidFill>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p:pull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596" y="214290"/>
            <a:ext cx="8572560" cy="6429420"/>
          </a:xfrm>
        </p:spPr>
        <p:txBody>
          <a:bodyPr>
            <a:noAutofit/>
          </a:bodyPr>
          <a:lstStyle/>
          <a:p>
            <a:pPr>
              <a:buNone/>
            </a:pPr>
            <a:r>
              <a:rPr lang="ar-SA" sz="3700" b="1" u="sng" dirty="0" smtClean="0">
                <a:solidFill>
                  <a:srgbClr val="FF0066"/>
                </a:solidFill>
                <a:effectLst>
                  <a:outerShdw blurRad="38100" dist="38100" dir="2700000" algn="tl">
                    <a:srgbClr val="000000">
                      <a:alpha val="43137"/>
                    </a:srgbClr>
                  </a:outerShdw>
                </a:effectLst>
              </a:rPr>
              <a:t>فيا عباد الله..</a:t>
            </a:r>
            <a:endParaRPr lang="en-US" sz="3700" b="1" u="sng" dirty="0" smtClean="0">
              <a:solidFill>
                <a:srgbClr val="FF0066"/>
              </a:solidFill>
              <a:effectLst>
                <a:outerShdw blurRad="38100" dist="38100" dir="2700000" algn="tl">
                  <a:srgbClr val="000000">
                    <a:alpha val="43137"/>
                  </a:srgbClr>
                </a:outerShdw>
              </a:effectLst>
            </a:endParaRPr>
          </a:p>
          <a:p>
            <a:pPr>
              <a:buNone/>
            </a:pPr>
            <a:r>
              <a:rPr lang="ar-SA" sz="3700" b="1" dirty="0" smtClean="0">
                <a:effectLst>
                  <a:outerShdw blurRad="38100" dist="38100" dir="2700000" algn="tl">
                    <a:srgbClr val="000000">
                      <a:alpha val="43137"/>
                    </a:srgbClr>
                  </a:outerShdw>
                </a:effectLst>
              </a:rPr>
              <a:t>هذه أوقات معظمة</a:t>
            </a:r>
            <a:r>
              <a:rPr lang="ar-EG" sz="3700" b="1" dirty="0" smtClean="0">
                <a:effectLst>
                  <a:outerShdw blurRad="38100" dist="38100" dir="2700000" algn="tl">
                    <a:srgbClr val="000000">
                      <a:alpha val="43137"/>
                    </a:srgbClr>
                  </a:outerShdw>
                </a:effectLst>
              </a:rPr>
              <a:t>..</a:t>
            </a:r>
          </a:p>
          <a:p>
            <a:pPr>
              <a:buNone/>
            </a:pPr>
            <a:r>
              <a:rPr lang="ar-SA" sz="3700" b="1" dirty="0" smtClean="0">
                <a:effectLst>
                  <a:outerShdw blurRad="38100" dist="38100" dir="2700000" algn="tl">
                    <a:srgbClr val="000000">
                      <a:alpha val="43137"/>
                    </a:srgbClr>
                  </a:outerShdw>
                </a:effectLst>
              </a:rPr>
              <a:t>وساعات مكرمة</a:t>
            </a:r>
            <a:r>
              <a:rPr lang="ar-EG" sz="3700" b="1" dirty="0" smtClean="0">
                <a:effectLst>
                  <a:outerShdw blurRad="38100" dist="38100" dir="2700000" algn="tl">
                    <a:srgbClr val="000000">
                      <a:alpha val="43137"/>
                    </a:srgbClr>
                  </a:outerShdw>
                </a:effectLst>
              </a:rPr>
              <a:t>..</a:t>
            </a:r>
          </a:p>
          <a:p>
            <a:pPr>
              <a:buNone/>
            </a:pPr>
            <a:r>
              <a:rPr lang="ar-SA" sz="3700" b="1" dirty="0" smtClean="0">
                <a:effectLst>
                  <a:outerShdw blurRad="38100" dist="38100" dir="2700000" algn="tl">
                    <a:srgbClr val="000000">
                      <a:alpha val="43137"/>
                    </a:srgbClr>
                  </a:outerShdw>
                </a:effectLst>
              </a:rPr>
              <a:t> فبيضوا بالتوبة الصحف المظلمة..</a:t>
            </a:r>
            <a:endParaRPr lang="ar-EG" sz="3700" b="1" dirty="0" smtClean="0">
              <a:effectLst>
                <a:outerShdw blurRad="38100" dist="38100" dir="2700000" algn="tl">
                  <a:srgbClr val="000000">
                    <a:alpha val="43137"/>
                  </a:srgbClr>
                </a:outerShdw>
              </a:effectLst>
            </a:endParaRPr>
          </a:p>
          <a:p>
            <a:pPr>
              <a:buNone/>
            </a:pPr>
            <a:r>
              <a:rPr lang="ar-SA" sz="3700" b="1" dirty="0" smtClean="0">
                <a:effectLst>
                  <a:outerShdw blurRad="38100" dist="38100" dir="2700000" algn="tl">
                    <a:srgbClr val="000000">
                      <a:alpha val="43137"/>
                    </a:srgbClr>
                  </a:outerShdw>
                </a:effectLst>
              </a:rPr>
              <a:t>اجتهدوا في محو ذنوبكم</a:t>
            </a:r>
            <a:r>
              <a:rPr lang="ar-EG" sz="3700" b="1" dirty="0" smtClean="0">
                <a:effectLst>
                  <a:outerShdw blurRad="38100" dist="38100" dir="2700000" algn="tl">
                    <a:srgbClr val="000000">
                      <a:alpha val="43137"/>
                    </a:srgbClr>
                  </a:outerShdw>
                </a:effectLst>
              </a:rPr>
              <a:t>..</a:t>
            </a:r>
          </a:p>
          <a:p>
            <a:pPr>
              <a:buNone/>
            </a:pPr>
            <a:r>
              <a:rPr lang="ar-SA" sz="3700" b="1" dirty="0" smtClean="0">
                <a:effectLst>
                  <a:outerShdw blurRad="38100" dist="38100" dir="2700000" algn="tl">
                    <a:srgbClr val="000000">
                      <a:alpha val="43137"/>
                    </a:srgbClr>
                  </a:outerShdw>
                </a:effectLst>
              </a:rPr>
              <a:t>واستغيثوا إلى مولاكم من عيوبكم.. </a:t>
            </a:r>
            <a:endParaRPr lang="en-US" sz="3700" b="1" dirty="0" smtClean="0">
              <a:effectLst>
                <a:outerShdw blurRad="38100" dist="38100" dir="2700000" algn="tl">
                  <a:srgbClr val="000000">
                    <a:alpha val="43137"/>
                  </a:srgbClr>
                </a:outerShdw>
              </a:effectLst>
            </a:endParaRPr>
          </a:p>
          <a:p>
            <a:r>
              <a:rPr lang="ar-SA" sz="3700" b="1" dirty="0" smtClean="0">
                <a:solidFill>
                  <a:srgbClr val="FF0066"/>
                </a:solidFill>
                <a:effectLst>
                  <a:outerShdw blurRad="38100" dist="38100" dir="2700000" algn="tl">
                    <a:srgbClr val="000000">
                      <a:alpha val="43137"/>
                    </a:srgbClr>
                  </a:outerShdw>
                </a:effectLst>
              </a:rPr>
              <a:t>هذا زمان المصالحة</a:t>
            </a:r>
            <a:r>
              <a:rPr lang="ar-EG" sz="3700" b="1" dirty="0" smtClean="0">
                <a:solidFill>
                  <a:srgbClr val="FF0066"/>
                </a:solidFill>
                <a:effectLst>
                  <a:outerShdw blurRad="38100" dist="38100" dir="2700000" algn="tl">
                    <a:srgbClr val="000000">
                      <a:alpha val="43137"/>
                    </a:srgbClr>
                  </a:outerShdw>
                </a:effectLst>
              </a:rPr>
              <a:t>..</a:t>
            </a:r>
            <a:r>
              <a:rPr lang="ar-SA" sz="3700" b="1" dirty="0" smtClean="0">
                <a:solidFill>
                  <a:srgbClr val="FF0066"/>
                </a:solidFill>
                <a:effectLst>
                  <a:outerShdw blurRad="38100" dist="38100" dir="2700000" algn="tl">
                    <a:srgbClr val="000000">
                      <a:alpha val="43137"/>
                    </a:srgbClr>
                  </a:outerShdw>
                </a:effectLst>
              </a:rPr>
              <a:t> وأوان التجارة الرابحة؛ فبادروا في هذا الشهر من الخير كل ممكن</a:t>
            </a:r>
            <a:r>
              <a:rPr lang="ar-EG" sz="3700" b="1" dirty="0" smtClean="0">
                <a:solidFill>
                  <a:srgbClr val="FF0066"/>
                </a:solidFill>
                <a:effectLst>
                  <a:outerShdw blurRad="38100" dist="38100" dir="2700000" algn="tl">
                    <a:srgbClr val="000000">
                      <a:alpha val="43137"/>
                    </a:srgbClr>
                  </a:outerShdw>
                </a:effectLst>
              </a:rPr>
              <a:t>..</a:t>
            </a:r>
          </a:p>
          <a:p>
            <a:pPr>
              <a:buNone/>
            </a:pPr>
            <a:r>
              <a:rPr lang="ar-SA" sz="3700" b="1" dirty="0" smtClean="0">
                <a:effectLst>
                  <a:outerShdw blurRad="38100" dist="38100" dir="2700000" algn="tl">
                    <a:srgbClr val="000000">
                      <a:alpha val="43137"/>
                    </a:srgbClr>
                  </a:outerShdw>
                </a:effectLst>
              </a:rPr>
              <a:t>فمَن لم يربح في هذا الشهر ففي أي وقت يربح؟!</a:t>
            </a:r>
            <a:r>
              <a:rPr lang="ar-EG" sz="3700" b="1" dirty="0" smtClean="0">
                <a:effectLst>
                  <a:outerShdw blurRad="38100" dist="38100" dir="2700000" algn="tl">
                    <a:srgbClr val="000000">
                      <a:alpha val="43137"/>
                    </a:srgbClr>
                  </a:outerShdw>
                </a:effectLst>
              </a:rPr>
              <a:t>!!</a:t>
            </a:r>
            <a:endParaRPr lang="ar-EG" sz="3700" b="1" dirty="0">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p:pull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EG"/>
          </a:p>
        </p:txBody>
      </p:sp>
      <p:pic>
        <p:nvPicPr>
          <p:cNvPr id="4" name="Content Placeholder 3" descr="sahal_advices.jpg"/>
          <p:cNvPicPr>
            <a:picLocks noGrp="1" noChangeAspect="1"/>
          </p:cNvPicPr>
          <p:nvPr>
            <p:ph idx="1"/>
          </p:nvPr>
        </p:nvPicPr>
        <p:blipFill>
          <a:blip r:embed="rId2"/>
          <a:stretch>
            <a:fillRect/>
          </a:stretch>
        </p:blipFill>
        <p:spPr>
          <a:xfrm>
            <a:off x="71406" y="65861"/>
            <a:ext cx="8960967" cy="6720725"/>
          </a:xfrm>
        </p:spPr>
      </p:pic>
      <p:pic>
        <p:nvPicPr>
          <p:cNvPr id="5" name="صورة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24"/>
            <a:ext cx="8229600" cy="1143000"/>
          </a:xfrm>
        </p:spPr>
        <p:txBody>
          <a:bodyPr>
            <a:normAutofit/>
          </a:bodyPr>
          <a:lstStyle/>
          <a:p>
            <a:r>
              <a:rPr lang="ar-SA" sz="4800" b="1" u="sng" dirty="0" smtClean="0">
                <a:effectLst>
                  <a:outerShdw blurRad="38100" dist="38100" dir="2700000" algn="tl">
                    <a:srgbClr val="000000">
                      <a:alpha val="43137"/>
                    </a:srgbClr>
                  </a:outerShdw>
                </a:effectLst>
              </a:rPr>
              <a:t>حال السلف</a:t>
            </a:r>
            <a:r>
              <a:rPr lang="ar-EG" sz="4800" b="1" u="sng" dirty="0" smtClean="0">
                <a:effectLst>
                  <a:outerShdw blurRad="38100" dist="38100" dir="2700000" algn="tl">
                    <a:srgbClr val="000000">
                      <a:alpha val="43137"/>
                    </a:srgbClr>
                  </a:outerShdw>
                </a:effectLst>
              </a:rPr>
              <a:t> في رمضان..</a:t>
            </a:r>
            <a:endParaRPr lang="ar-EG" sz="4800" b="1" u="sng"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0" y="1000108"/>
            <a:ext cx="8929718" cy="5643602"/>
          </a:xfrm>
        </p:spPr>
        <p:txBody>
          <a:bodyPr>
            <a:normAutofit/>
          </a:bodyPr>
          <a:lstStyle/>
          <a:p>
            <a:r>
              <a:rPr lang="ar-SA" sz="3600" b="1" u="sng" dirty="0" smtClean="0">
                <a:solidFill>
                  <a:srgbClr val="FF0066"/>
                </a:solidFill>
                <a:effectLst>
                  <a:outerShdw blurRad="38100" dist="38100" dir="2700000" algn="tl">
                    <a:srgbClr val="000000">
                      <a:alpha val="43137"/>
                    </a:srgbClr>
                  </a:outerShdw>
                </a:effectLst>
              </a:rPr>
              <a:t>أما رسول الله</a:t>
            </a:r>
            <a:endParaRPr lang="ar-EG" sz="3600" b="1" u="sng" dirty="0" smtClean="0">
              <a:solidFill>
                <a:srgbClr val="FF0066"/>
              </a:solidFill>
              <a:effectLst>
                <a:outerShdw blurRad="38100" dist="38100" dir="2700000" algn="tl">
                  <a:srgbClr val="000000">
                    <a:alpha val="43137"/>
                  </a:srgbClr>
                </a:outerShdw>
              </a:effectLst>
            </a:endParaRPr>
          </a:p>
          <a:p>
            <a:pPr>
              <a:buNone/>
            </a:pPr>
            <a:r>
              <a:rPr lang="ar-EG" sz="3600" b="1" dirty="0" smtClean="0">
                <a:solidFill>
                  <a:srgbClr val="FF0066"/>
                </a:solidFill>
                <a:effectLst>
                  <a:outerShdw blurRad="38100" dist="38100" dir="2700000" algn="tl">
                    <a:srgbClr val="000000">
                      <a:alpha val="43137"/>
                    </a:srgbClr>
                  </a:outerShdw>
                </a:effectLst>
              </a:rPr>
              <a:t>            </a:t>
            </a:r>
            <a:r>
              <a:rPr lang="ar-SA" sz="3600" b="1" dirty="0" smtClean="0">
                <a:solidFill>
                  <a:srgbClr val="FF0066"/>
                </a:solidFill>
                <a:effectLst>
                  <a:outerShdw blurRad="38100" dist="38100" dir="2700000" algn="tl">
                    <a:srgbClr val="000000">
                      <a:alpha val="43137"/>
                    </a:srgbClr>
                  </a:outerShdw>
                </a:effectLst>
              </a:rPr>
              <a:t> </a:t>
            </a:r>
            <a:r>
              <a:rPr lang="ar-SA" sz="3600" b="1" u="sng" dirty="0" smtClean="0">
                <a:solidFill>
                  <a:srgbClr val="FF0066"/>
                </a:solidFill>
                <a:effectLst>
                  <a:outerShdw blurRad="38100" dist="38100" dir="2700000" algn="tl">
                    <a:srgbClr val="000000">
                      <a:alpha val="43137"/>
                    </a:srgbClr>
                  </a:outerShdw>
                </a:effectLst>
              </a:rPr>
              <a:t>(بأبي هو و أمي)</a:t>
            </a:r>
            <a:r>
              <a:rPr lang="ar-SA" sz="3600" b="1" dirty="0" smtClean="0">
                <a:effectLst>
                  <a:outerShdw blurRad="38100" dist="38100" dir="2700000" algn="tl">
                    <a:srgbClr val="000000">
                      <a:alpha val="43137"/>
                    </a:srgbClr>
                  </a:outerShdw>
                </a:effectLst>
              </a:rPr>
              <a:t> </a:t>
            </a:r>
            <a:endParaRPr lang="ar-EG" sz="3600" b="1" dirty="0" smtClean="0">
              <a:effectLst>
                <a:outerShdw blurRad="38100" dist="38100" dir="2700000" algn="tl">
                  <a:srgbClr val="000000">
                    <a:alpha val="43137"/>
                  </a:srgbClr>
                </a:outerShdw>
              </a:effectLst>
            </a:endParaRPr>
          </a:p>
          <a:p>
            <a:pPr>
              <a:buNone/>
            </a:pPr>
            <a:r>
              <a:rPr lang="ar-SA" sz="3600" b="1" dirty="0" smtClean="0">
                <a:effectLst>
                  <a:outerShdw blurRad="38100" dist="38100" dir="2700000" algn="tl">
                    <a:srgbClr val="000000">
                      <a:alpha val="43137"/>
                    </a:srgbClr>
                  </a:outerShdw>
                </a:effectLst>
              </a:rPr>
              <a:t>فقد كان يبشر أصحابه بقدوم رمضان</a:t>
            </a:r>
            <a:endParaRPr lang="ar-EG" sz="3600" b="1" dirty="0" smtClean="0">
              <a:effectLst>
                <a:outerShdw blurRad="38100" dist="38100" dir="2700000" algn="tl">
                  <a:srgbClr val="000000">
                    <a:alpha val="43137"/>
                  </a:srgbClr>
                </a:outerShdw>
              </a:effectLst>
            </a:endParaRPr>
          </a:p>
          <a:p>
            <a:r>
              <a:rPr lang="ar-EG" sz="3600" b="1" u="sng" dirty="0" smtClean="0">
                <a:solidFill>
                  <a:srgbClr val="FF0066"/>
                </a:solidFill>
                <a:effectLst>
                  <a:outerShdw blurRad="38100" dist="38100" dir="2700000" algn="tl">
                    <a:srgbClr val="000000">
                      <a:alpha val="43137"/>
                    </a:srgbClr>
                  </a:outerShdw>
                </a:effectLst>
              </a:rPr>
              <a:t>فعن أ</a:t>
            </a:r>
            <a:r>
              <a:rPr lang="ar-SA" sz="3600" b="1" u="sng" dirty="0" smtClean="0">
                <a:solidFill>
                  <a:srgbClr val="FF0066"/>
                </a:solidFill>
                <a:effectLst>
                  <a:outerShdw blurRad="38100" dist="38100" dir="2700000" algn="tl">
                    <a:srgbClr val="000000">
                      <a:alpha val="43137"/>
                    </a:srgbClr>
                  </a:outerShdw>
                </a:effectLst>
              </a:rPr>
              <a:t>بى هريرة رضى الله تعالى عنه قال: </a:t>
            </a:r>
            <a:endParaRPr lang="ar-EG" sz="3600" b="1" u="sng" dirty="0" smtClean="0">
              <a:solidFill>
                <a:srgbClr val="FF0066"/>
              </a:solidFill>
              <a:effectLst>
                <a:outerShdw blurRad="38100" dist="38100" dir="2700000" algn="tl">
                  <a:srgbClr val="000000">
                    <a:alpha val="43137"/>
                  </a:srgbClr>
                </a:outerShdw>
              </a:effectLst>
            </a:endParaRPr>
          </a:p>
          <a:p>
            <a:pPr>
              <a:buNone/>
            </a:pPr>
            <a:r>
              <a:rPr lang="ar-SA" sz="3600" b="1" u="sng" dirty="0" smtClean="0">
                <a:solidFill>
                  <a:srgbClr val="FF0066"/>
                </a:solidFill>
                <a:effectLst>
                  <a:outerShdw blurRad="38100" dist="38100" dir="2700000" algn="tl">
                    <a:srgbClr val="000000">
                      <a:alpha val="43137"/>
                    </a:srgbClr>
                  </a:outerShdw>
                </a:effectLst>
              </a:rPr>
              <a:t>قال رسول الله صلى الله عليه وسلم يبشر أصحابه:</a:t>
            </a:r>
            <a:endParaRPr lang="ar-EG" sz="3600" b="1" u="sng" dirty="0" smtClean="0">
              <a:solidFill>
                <a:srgbClr val="FF0066"/>
              </a:solidFill>
              <a:effectLst>
                <a:outerShdw blurRad="38100" dist="38100" dir="2700000" algn="tl">
                  <a:srgbClr val="000000">
                    <a:alpha val="43137"/>
                  </a:srgbClr>
                </a:outerShdw>
              </a:effectLst>
            </a:endParaRPr>
          </a:p>
          <a:p>
            <a:pPr>
              <a:buNone/>
            </a:pPr>
            <a:r>
              <a:rPr lang="ar-SA" sz="3600" b="1" dirty="0" smtClean="0">
                <a:effectLst>
                  <a:outerShdw blurRad="38100" dist="38100" dir="2700000" algn="tl">
                    <a:srgbClr val="000000">
                      <a:alpha val="43137"/>
                    </a:srgbClr>
                  </a:outerShdw>
                </a:effectLst>
              </a:rPr>
              <a:t>"قد جاءكم شهر رمضان، شهر مبارك افترض الله عليكم صيامه، يفتح فيه أبواب الجنة، ويغلق فيه أبواب الجحيم، وتغل فيه الشياطين، فيه ليلة خير من ألف شهر، من حرم خيرها فقد حرم"</a:t>
            </a:r>
            <a:endParaRPr lang="ar-EG" sz="3600" b="1" dirty="0">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p:pull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28726" y="71438"/>
            <a:ext cx="9929850" cy="2000240"/>
          </a:xfrm>
        </p:spPr>
        <p:txBody>
          <a:bodyPr>
            <a:normAutofit fontScale="90000"/>
          </a:bodyPr>
          <a:lstStyle/>
          <a:p>
            <a:pPr algn="r"/>
            <a:r>
              <a:rPr lang="ar-EG" sz="4700" b="1" dirty="0" smtClean="0">
                <a:solidFill>
                  <a:srgbClr val="FF0066"/>
                </a:solidFill>
                <a:effectLst>
                  <a:outerShdw blurRad="38100" dist="38100" dir="2700000" algn="tl">
                    <a:srgbClr val="000000">
                      <a:alpha val="43137"/>
                    </a:srgbClr>
                  </a:outerShdw>
                </a:effectLst>
              </a:rPr>
              <a:t>صلى عليك الله يانور الـــــهـــدى</a:t>
            </a:r>
            <a:br>
              <a:rPr lang="ar-EG" sz="4700" b="1" dirty="0" smtClean="0">
                <a:solidFill>
                  <a:srgbClr val="FF0066"/>
                </a:solidFill>
                <a:effectLst>
                  <a:outerShdw blurRad="38100" dist="38100" dir="2700000" algn="tl">
                    <a:srgbClr val="000000">
                      <a:alpha val="43137"/>
                    </a:srgbClr>
                  </a:outerShdw>
                </a:effectLst>
              </a:rPr>
            </a:br>
            <a:r>
              <a:rPr lang="ar-EG" sz="4700" b="1" dirty="0" smtClean="0">
                <a:solidFill>
                  <a:srgbClr val="FF0066"/>
                </a:solidFill>
                <a:effectLst>
                  <a:outerShdw blurRad="38100" dist="38100" dir="2700000" algn="tl">
                    <a:srgbClr val="000000">
                      <a:alpha val="43137"/>
                    </a:srgbClr>
                  </a:outerShdw>
                </a:effectLst>
              </a:rPr>
              <a:t>          مــــا دارت الأفلاكُ والأجـــرامُ</a:t>
            </a:r>
            <a:r>
              <a:rPr lang="ar-EG" dirty="0" smtClean="0">
                <a:solidFill>
                  <a:srgbClr val="FF0066"/>
                </a:solidFill>
                <a:effectLst>
                  <a:outerShdw blurRad="38100" dist="38100" dir="2700000" algn="tl">
                    <a:srgbClr val="000000">
                      <a:alpha val="43137"/>
                    </a:srgbClr>
                  </a:outerShdw>
                </a:effectLst>
              </a:rPr>
              <a:t/>
            </a:r>
            <a:br>
              <a:rPr lang="ar-EG" dirty="0" smtClean="0">
                <a:solidFill>
                  <a:srgbClr val="FF0066"/>
                </a:solidFill>
                <a:effectLst>
                  <a:outerShdw blurRad="38100" dist="38100" dir="2700000" algn="tl">
                    <a:srgbClr val="000000">
                      <a:alpha val="43137"/>
                    </a:srgbClr>
                  </a:outerShdw>
                </a:effectLst>
              </a:rPr>
            </a:br>
            <a:endParaRPr lang="ar-EG" dirty="0">
              <a:solidFill>
                <a:srgbClr val="FF0066"/>
              </a:solidFill>
              <a:effectLst>
                <a:outerShdw blurRad="38100" dist="38100" dir="2700000" algn="tl">
                  <a:srgbClr val="000000">
                    <a:alpha val="43137"/>
                  </a:srgbClr>
                </a:outerShdw>
              </a:effectLst>
            </a:endParaRPr>
          </a:p>
        </p:txBody>
      </p:sp>
      <p:pic>
        <p:nvPicPr>
          <p:cNvPr id="3" name="صورة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71556" y="588958"/>
            <a:ext cx="8229600" cy="5840438"/>
          </a:xfrm>
        </p:spPr>
        <p:txBody>
          <a:bodyPr>
            <a:normAutofit/>
          </a:bodyPr>
          <a:lstStyle/>
          <a:p>
            <a:r>
              <a:rPr lang="ar-SA" sz="4000" b="1" u="sng" dirty="0" smtClean="0">
                <a:solidFill>
                  <a:srgbClr val="FF0066"/>
                </a:solidFill>
                <a:effectLst>
                  <a:outerShdw blurRad="38100" dist="38100" dir="2700000" algn="tl">
                    <a:srgbClr val="000000">
                      <a:alpha val="43137"/>
                    </a:srgbClr>
                  </a:outerShdw>
                </a:effectLst>
              </a:rPr>
              <a:t>وقال معلى بن الفضل عن السلف: </a:t>
            </a:r>
            <a:endParaRPr lang="ar-EG" sz="4000" b="1" u="sng" dirty="0" smtClean="0">
              <a:solidFill>
                <a:srgbClr val="FF0066"/>
              </a:solidFill>
              <a:effectLst>
                <a:outerShdw blurRad="38100" dist="38100" dir="2700000" algn="tl">
                  <a:srgbClr val="000000">
                    <a:alpha val="43137"/>
                  </a:srgbClr>
                </a:outerShdw>
              </a:effectLst>
            </a:endParaRPr>
          </a:p>
          <a:p>
            <a:pPr>
              <a:buNone/>
            </a:pPr>
            <a:r>
              <a:rPr lang="ar-SA" sz="4000" b="1" dirty="0" smtClean="0">
                <a:effectLst>
                  <a:outerShdw blurRad="38100" dist="38100" dir="2700000" algn="tl">
                    <a:srgbClr val="000000">
                      <a:alpha val="43137"/>
                    </a:srgbClr>
                  </a:outerShdw>
                </a:effectLst>
              </a:rPr>
              <a:t>"كانوا يدعون الله ستة أشهر أن يبلغهم</a:t>
            </a:r>
            <a:endParaRPr lang="ar-EG" sz="4000" b="1" dirty="0" smtClean="0">
              <a:effectLst>
                <a:outerShdw blurRad="38100" dist="38100" dir="2700000" algn="tl">
                  <a:srgbClr val="000000">
                    <a:alpha val="43137"/>
                  </a:srgbClr>
                </a:outerShdw>
              </a:effectLst>
            </a:endParaRPr>
          </a:p>
          <a:p>
            <a:pPr>
              <a:buNone/>
            </a:pPr>
            <a:r>
              <a:rPr lang="ar-SA" sz="4000" b="1" dirty="0" smtClean="0">
                <a:effectLst>
                  <a:outerShdw blurRad="38100" dist="38100" dir="2700000" algn="tl">
                    <a:srgbClr val="000000">
                      <a:alpha val="43137"/>
                    </a:srgbClr>
                  </a:outerShdw>
                </a:effectLst>
              </a:rPr>
              <a:t> رمضان ثم يدعونه ستة أشهر</a:t>
            </a:r>
            <a:endParaRPr lang="ar-EG" sz="4000" b="1" dirty="0" smtClean="0">
              <a:effectLst>
                <a:outerShdw blurRad="38100" dist="38100" dir="2700000" algn="tl">
                  <a:srgbClr val="000000">
                    <a:alpha val="43137"/>
                  </a:srgbClr>
                </a:outerShdw>
              </a:effectLst>
            </a:endParaRPr>
          </a:p>
          <a:p>
            <a:pPr>
              <a:buNone/>
            </a:pPr>
            <a:r>
              <a:rPr lang="ar-SA" sz="4000" b="1" dirty="0" smtClean="0">
                <a:effectLst>
                  <a:outerShdw blurRad="38100" dist="38100" dir="2700000" algn="tl">
                    <a:srgbClr val="000000">
                      <a:alpha val="43137"/>
                    </a:srgbClr>
                  </a:outerShdw>
                </a:effectLst>
              </a:rPr>
              <a:t> أن يتقبل منهم”</a:t>
            </a:r>
            <a:endParaRPr lang="ar-EG" sz="4000" b="1" dirty="0" smtClean="0">
              <a:effectLst>
                <a:outerShdw blurRad="38100" dist="38100" dir="2700000" algn="tl">
                  <a:srgbClr val="000000">
                    <a:alpha val="43137"/>
                  </a:srgbClr>
                </a:outerShdw>
              </a:effectLst>
            </a:endParaRPr>
          </a:p>
          <a:p>
            <a:pPr>
              <a:buNone/>
            </a:pPr>
            <a:endParaRPr lang="ar-EG" sz="1200" b="1" dirty="0" smtClean="0">
              <a:effectLst>
                <a:outerShdw blurRad="38100" dist="38100" dir="2700000" algn="tl">
                  <a:srgbClr val="000000">
                    <a:alpha val="43137"/>
                  </a:srgbClr>
                </a:outerShdw>
              </a:effectLst>
            </a:endParaRPr>
          </a:p>
          <a:p>
            <a:pPr>
              <a:buNone/>
            </a:pPr>
            <a:r>
              <a:rPr lang="ar-SA" sz="4000" b="1" u="sng" dirty="0" smtClean="0">
                <a:solidFill>
                  <a:srgbClr val="FF0066"/>
                </a:solidFill>
                <a:effectLst>
                  <a:outerShdw blurRad="38100" dist="38100" dir="2700000" algn="tl">
                    <a:srgbClr val="000000">
                      <a:alpha val="43137"/>
                    </a:srgbClr>
                  </a:outerShdw>
                </a:effectLst>
              </a:rPr>
              <a:t>وقال يحي بن أبى كثير:</a:t>
            </a:r>
            <a:endParaRPr lang="ar-EG" sz="4000" b="1" u="sng" dirty="0" smtClean="0">
              <a:solidFill>
                <a:srgbClr val="FF0066"/>
              </a:solidFill>
              <a:effectLst>
                <a:outerShdw blurRad="38100" dist="38100" dir="2700000" algn="tl">
                  <a:srgbClr val="000000">
                    <a:alpha val="43137"/>
                  </a:srgbClr>
                </a:outerShdw>
              </a:effectLst>
            </a:endParaRPr>
          </a:p>
          <a:p>
            <a:pPr>
              <a:buNone/>
            </a:pPr>
            <a:r>
              <a:rPr lang="ar-SA" sz="4000" b="1" dirty="0" smtClean="0">
                <a:effectLst>
                  <a:outerShdw blurRad="38100" dist="38100" dir="2700000" algn="tl">
                    <a:srgbClr val="000000">
                      <a:alpha val="43137"/>
                    </a:srgbClr>
                  </a:outerShdw>
                </a:effectLst>
              </a:rPr>
              <a:t> "كان من دعائهم؛ اللهم سلمني إلى رمضان، وسلم لي رمضان ، وتسلمه منى متقبلاً"،</a:t>
            </a:r>
            <a:endParaRPr lang="ar-EG" sz="4000" b="1" dirty="0">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p:pull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785819"/>
            <a:ext cx="9072594" cy="6357957"/>
          </a:xfrm>
        </p:spPr>
        <p:txBody>
          <a:bodyPr>
            <a:normAutofit/>
          </a:bodyPr>
          <a:lstStyle/>
          <a:p>
            <a:r>
              <a:rPr lang="ar-SA" sz="4000" b="1" dirty="0" smtClean="0">
                <a:solidFill>
                  <a:schemeClr val="bg2">
                    <a:lumMod val="25000"/>
                  </a:schemeClr>
                </a:solidFill>
                <a:effectLst>
                  <a:outerShdw blurRad="38100" dist="38100" dir="2700000" algn="tl">
                    <a:srgbClr val="000000">
                      <a:alpha val="43137"/>
                    </a:srgbClr>
                  </a:outerShdw>
                </a:effectLst>
              </a:rPr>
              <a:t>هكذا كان استقبال السلف لرمضان</a:t>
            </a:r>
            <a:endParaRPr lang="ar-EG" sz="4000" b="1" dirty="0" smtClean="0">
              <a:solidFill>
                <a:schemeClr val="bg2">
                  <a:lumMod val="25000"/>
                </a:schemeClr>
              </a:solidFill>
              <a:effectLst>
                <a:outerShdw blurRad="38100" dist="38100" dir="2700000" algn="tl">
                  <a:srgbClr val="000000">
                    <a:alpha val="43137"/>
                  </a:srgbClr>
                </a:outerShdw>
              </a:effectLst>
            </a:endParaRPr>
          </a:p>
          <a:p>
            <a:pPr>
              <a:buNone/>
            </a:pPr>
            <a:r>
              <a:rPr lang="ar-SA" sz="4000" b="1" dirty="0" smtClean="0">
                <a:solidFill>
                  <a:schemeClr val="bg2">
                    <a:lumMod val="25000"/>
                  </a:schemeClr>
                </a:solidFill>
                <a:effectLst>
                  <a:outerShdw blurRad="38100" dist="38100" dir="2700000" algn="tl">
                    <a:srgbClr val="000000">
                      <a:alpha val="43137"/>
                    </a:srgbClr>
                  </a:outerShdw>
                </a:effectLst>
              </a:rPr>
              <a:t> فرمضان له طعم خاص</a:t>
            </a:r>
            <a:r>
              <a:rPr lang="ar-EG" sz="4000" b="1" dirty="0" smtClean="0">
                <a:solidFill>
                  <a:schemeClr val="bg2">
                    <a:lumMod val="25000"/>
                  </a:schemeClr>
                </a:solidFill>
                <a:effectLst>
                  <a:outerShdw blurRad="38100" dist="38100" dir="2700000" algn="tl">
                    <a:srgbClr val="000000">
                      <a:alpha val="43137"/>
                    </a:srgbClr>
                  </a:outerShdw>
                </a:effectLst>
              </a:rPr>
              <a:t>..</a:t>
            </a:r>
          </a:p>
          <a:p>
            <a:pPr>
              <a:buNone/>
            </a:pPr>
            <a:r>
              <a:rPr lang="ar-SA" sz="4000" b="1" dirty="0" smtClean="0">
                <a:solidFill>
                  <a:schemeClr val="bg2">
                    <a:lumMod val="25000"/>
                  </a:schemeClr>
                </a:solidFill>
                <a:effectLst>
                  <a:outerShdw blurRad="38100" dist="38100" dir="2700000" algn="tl">
                    <a:srgbClr val="000000">
                      <a:alpha val="43137"/>
                    </a:srgbClr>
                  </a:outerShdw>
                </a:effectLst>
              </a:rPr>
              <a:t> ولذة عجيبة في نفوسهم رضوان الله تعالى عليهم</a:t>
            </a:r>
            <a:r>
              <a:rPr lang="ar-EG" sz="4000" b="1" dirty="0" smtClean="0">
                <a:solidFill>
                  <a:schemeClr val="bg2">
                    <a:lumMod val="25000"/>
                  </a:schemeClr>
                </a:solidFill>
                <a:effectLst>
                  <a:outerShdw blurRad="38100" dist="38100" dir="2700000" algn="tl">
                    <a:srgbClr val="000000">
                      <a:alpha val="43137"/>
                    </a:srgbClr>
                  </a:outerShdw>
                </a:effectLst>
              </a:rPr>
              <a:t>..</a:t>
            </a:r>
          </a:p>
          <a:p>
            <a:pPr>
              <a:buNone/>
            </a:pPr>
            <a:r>
              <a:rPr lang="ar-SA" sz="4000" b="1" dirty="0" smtClean="0">
                <a:solidFill>
                  <a:schemeClr val="bg2">
                    <a:lumMod val="25000"/>
                  </a:schemeClr>
                </a:solidFill>
                <a:effectLst>
                  <a:outerShdw blurRad="38100" dist="38100" dir="2700000" algn="tl">
                    <a:srgbClr val="000000">
                      <a:alpha val="43137"/>
                    </a:srgbClr>
                  </a:outerShdw>
                </a:effectLst>
              </a:rPr>
              <a:t> فهو يبعث في نفوسهم قوة الإيمان</a:t>
            </a:r>
            <a:r>
              <a:rPr lang="ar-EG" sz="4000" b="1" dirty="0" smtClean="0">
                <a:solidFill>
                  <a:schemeClr val="bg2">
                    <a:lumMod val="25000"/>
                  </a:schemeClr>
                </a:solidFill>
                <a:effectLst>
                  <a:outerShdw blurRad="38100" dist="38100" dir="2700000" algn="tl">
                    <a:srgbClr val="000000">
                      <a:alpha val="43137"/>
                    </a:srgbClr>
                  </a:outerShdw>
                </a:effectLst>
              </a:rPr>
              <a:t>..</a:t>
            </a:r>
          </a:p>
          <a:p>
            <a:pPr>
              <a:buNone/>
            </a:pPr>
            <a:r>
              <a:rPr lang="ar-SA" sz="4000" b="1" dirty="0" smtClean="0">
                <a:solidFill>
                  <a:schemeClr val="bg2">
                    <a:lumMod val="25000"/>
                  </a:schemeClr>
                </a:solidFill>
                <a:effectLst>
                  <a:outerShdw blurRad="38100" dist="38100" dir="2700000" algn="tl">
                    <a:srgbClr val="000000">
                      <a:alpha val="43137"/>
                    </a:srgbClr>
                  </a:outerShdw>
                </a:effectLst>
              </a:rPr>
              <a:t> والشجاعة والعزة والكرامة</a:t>
            </a:r>
            <a:r>
              <a:rPr lang="ar-EG" sz="4000" b="1" dirty="0" smtClean="0">
                <a:solidFill>
                  <a:schemeClr val="bg2">
                    <a:lumMod val="25000"/>
                  </a:schemeClr>
                </a:solidFill>
                <a:effectLst>
                  <a:outerShdw blurRad="38100" dist="38100" dir="2700000" algn="tl">
                    <a:srgbClr val="000000">
                      <a:alpha val="43137"/>
                    </a:srgbClr>
                  </a:outerShdw>
                </a:effectLst>
              </a:rPr>
              <a:t>..</a:t>
            </a:r>
          </a:p>
          <a:p>
            <a:pPr>
              <a:buNone/>
            </a:pPr>
            <a:r>
              <a:rPr lang="ar-SA" sz="4000" b="1" dirty="0" smtClean="0">
                <a:solidFill>
                  <a:schemeClr val="bg2">
                    <a:lumMod val="25000"/>
                  </a:schemeClr>
                </a:solidFill>
                <a:effectLst>
                  <a:outerShdw blurRad="38100" dist="38100" dir="2700000" algn="tl">
                    <a:srgbClr val="000000">
                      <a:alpha val="43137"/>
                    </a:srgbClr>
                  </a:outerShdw>
                </a:effectLst>
              </a:rPr>
              <a:t> ولهذا كانت أكثر غزوات ومعارك المسلمين</a:t>
            </a:r>
            <a:r>
              <a:rPr lang="ar-EG" sz="4000" b="1" dirty="0" smtClean="0">
                <a:solidFill>
                  <a:schemeClr val="bg2">
                    <a:lumMod val="25000"/>
                  </a:schemeClr>
                </a:solidFill>
                <a:effectLst>
                  <a:outerShdw blurRad="38100" dist="38100" dir="2700000" algn="tl">
                    <a:srgbClr val="000000">
                      <a:alpha val="43137"/>
                    </a:srgbClr>
                  </a:outerShdw>
                </a:effectLst>
              </a:rPr>
              <a:t>..</a:t>
            </a:r>
          </a:p>
          <a:p>
            <a:pPr>
              <a:buNone/>
            </a:pPr>
            <a:r>
              <a:rPr lang="ar-SA" sz="4000" b="1" dirty="0" smtClean="0">
                <a:solidFill>
                  <a:schemeClr val="bg2">
                    <a:lumMod val="25000"/>
                  </a:schemeClr>
                </a:solidFill>
                <a:effectLst>
                  <a:outerShdw blurRad="38100" dist="38100" dir="2700000" algn="tl">
                    <a:srgbClr val="000000">
                      <a:alpha val="43137"/>
                    </a:srgbClr>
                  </a:outerShdw>
                </a:effectLst>
              </a:rPr>
              <a:t> في رمضان لماذا؟ نعم لماذا؟</a:t>
            </a:r>
            <a:r>
              <a:rPr lang="ar-EG" sz="4000" b="1" dirty="0" smtClean="0">
                <a:solidFill>
                  <a:schemeClr val="bg2">
                    <a:lumMod val="25000"/>
                  </a:schemeClr>
                </a:solidFill>
                <a:effectLst>
                  <a:outerShdw blurRad="38100" dist="38100" dir="2700000" algn="tl">
                    <a:srgbClr val="000000">
                      <a:alpha val="43137"/>
                    </a:srgbClr>
                  </a:outerShdw>
                </a:effectLst>
              </a:rPr>
              <a:t>!!</a:t>
            </a:r>
            <a:endParaRPr lang="en-US" sz="4000" b="1" dirty="0" smtClean="0">
              <a:solidFill>
                <a:schemeClr val="bg2">
                  <a:lumMod val="25000"/>
                </a:schemeClr>
              </a:solidFill>
              <a:effectLst>
                <a:outerShdw blurRad="38100" dist="38100" dir="2700000" algn="tl">
                  <a:srgbClr val="000000">
                    <a:alpha val="43137"/>
                  </a:srgbClr>
                </a:outerShdw>
              </a:effectLst>
            </a:endParaRPr>
          </a:p>
          <a:p>
            <a:pPr>
              <a:buNone/>
            </a:pPr>
            <a:endParaRPr lang="ar-EG" sz="4000" b="1" dirty="0">
              <a:solidFill>
                <a:schemeClr val="bg2">
                  <a:lumMod val="25000"/>
                </a:schemeClr>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p:pull di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42994" y="428604"/>
            <a:ext cx="8229600" cy="5769000"/>
          </a:xfrm>
        </p:spPr>
        <p:txBody>
          <a:bodyPr>
            <a:normAutofit/>
          </a:bodyPr>
          <a:lstStyle/>
          <a:p>
            <a:pPr>
              <a:buNone/>
            </a:pPr>
            <a:r>
              <a:rPr lang="ar-SA" sz="6000" b="1" u="sng" dirty="0" smtClean="0">
                <a:solidFill>
                  <a:srgbClr val="FF0066"/>
                </a:solidFill>
                <a:effectLst>
                  <a:outerShdw blurRad="38100" dist="38100" dir="2700000" algn="tl">
                    <a:srgbClr val="000000">
                      <a:alpha val="43137"/>
                    </a:srgbClr>
                  </a:outerShdw>
                </a:effectLst>
              </a:rPr>
              <a:t>إنها حياة الروح</a:t>
            </a:r>
            <a:r>
              <a:rPr lang="ar-EG" sz="6000" b="1" u="sng" dirty="0" smtClean="0">
                <a:solidFill>
                  <a:srgbClr val="FF0066"/>
                </a:solidFill>
                <a:effectLst>
                  <a:outerShdw blurRad="38100" dist="38100" dir="2700000" algn="tl">
                    <a:srgbClr val="000000">
                      <a:alpha val="43137"/>
                    </a:srgbClr>
                  </a:outerShdw>
                </a:effectLst>
              </a:rPr>
              <a:t>!!</a:t>
            </a:r>
          </a:p>
          <a:p>
            <a:pPr>
              <a:buNone/>
            </a:pPr>
            <a:r>
              <a:rPr lang="ar-SA" sz="4000" b="1" dirty="0" smtClean="0">
                <a:effectLst>
                  <a:outerShdw blurRad="38100" dist="38100" dir="2700000" algn="tl">
                    <a:srgbClr val="000000">
                      <a:alpha val="43137"/>
                    </a:srgbClr>
                  </a:outerShdw>
                </a:effectLst>
              </a:rPr>
              <a:t> حتى وإن كانت البطون خاوية</a:t>
            </a:r>
            <a:endParaRPr lang="ar-EG" sz="4000" b="1" dirty="0" smtClean="0">
              <a:effectLst>
                <a:outerShdw blurRad="38100" dist="38100" dir="2700000" algn="tl">
                  <a:srgbClr val="000000">
                    <a:alpha val="43137"/>
                  </a:srgbClr>
                </a:outerShdw>
              </a:effectLst>
            </a:endParaRPr>
          </a:p>
          <a:p>
            <a:pPr>
              <a:buNone/>
            </a:pPr>
            <a:r>
              <a:rPr lang="ar-SA" sz="4000" b="1" dirty="0" smtClean="0">
                <a:effectLst>
                  <a:outerShdw blurRad="38100" dist="38100" dir="2700000" algn="tl">
                    <a:srgbClr val="000000">
                      <a:alpha val="43137"/>
                    </a:srgbClr>
                  </a:outerShdw>
                </a:effectLst>
              </a:rPr>
              <a:t> والشفاه يابسة</a:t>
            </a:r>
            <a:r>
              <a:rPr lang="ar-EG" sz="4000" b="1" dirty="0" smtClean="0">
                <a:effectLst>
                  <a:outerShdw blurRad="38100" dist="38100" dir="2700000" algn="tl">
                    <a:srgbClr val="000000">
                      <a:alpha val="43137"/>
                    </a:srgbClr>
                  </a:outerShdw>
                </a:effectLst>
              </a:rPr>
              <a:t>..</a:t>
            </a:r>
          </a:p>
          <a:p>
            <a:pPr>
              <a:buNone/>
            </a:pPr>
            <a:r>
              <a:rPr lang="ar-SA" sz="4000" b="1" dirty="0" smtClean="0">
                <a:effectLst>
                  <a:outerShdw blurRad="38100" dist="38100" dir="2700000" algn="tl">
                    <a:srgbClr val="000000">
                      <a:alpha val="43137"/>
                    </a:srgbClr>
                  </a:outerShdw>
                </a:effectLst>
              </a:rPr>
              <a:t> فالحياة حياة الروح</a:t>
            </a:r>
            <a:r>
              <a:rPr lang="ar-EG" sz="4000" b="1" dirty="0" smtClean="0">
                <a:effectLst>
                  <a:outerShdw blurRad="38100" dist="38100" dir="2700000" algn="tl">
                    <a:srgbClr val="000000">
                      <a:alpha val="43137"/>
                    </a:srgbClr>
                  </a:outerShdw>
                </a:effectLst>
              </a:rPr>
              <a:t>..</a:t>
            </a:r>
          </a:p>
          <a:p>
            <a:pPr>
              <a:buNone/>
            </a:pPr>
            <a:r>
              <a:rPr lang="ar-SA" sz="4000" b="1" dirty="0" smtClean="0">
                <a:effectLst>
                  <a:outerShdw blurRad="38100" dist="38100" dir="2700000" algn="tl">
                    <a:srgbClr val="000000">
                      <a:alpha val="43137"/>
                    </a:srgbClr>
                  </a:outerShdw>
                </a:effectLst>
              </a:rPr>
              <a:t> حياة القلب</a:t>
            </a:r>
            <a:r>
              <a:rPr lang="ar-EG" sz="4000" b="1" dirty="0" smtClean="0">
                <a:effectLst>
                  <a:outerShdw blurRad="38100" dist="38100" dir="2700000" algn="tl">
                    <a:srgbClr val="000000">
                      <a:alpha val="43137"/>
                    </a:srgbClr>
                  </a:outerShdw>
                </a:effectLst>
              </a:rPr>
              <a:t>..</a:t>
            </a:r>
          </a:p>
          <a:p>
            <a:pPr>
              <a:buNone/>
            </a:pPr>
            <a:r>
              <a:rPr lang="ar-SA" sz="4000" b="1" dirty="0" smtClean="0">
                <a:effectLst>
                  <a:outerShdw blurRad="38100" dist="38100" dir="2700000" algn="tl">
                    <a:srgbClr val="000000">
                      <a:alpha val="43137"/>
                    </a:srgbClr>
                  </a:outerShdw>
                </a:effectLst>
              </a:rPr>
              <a:t> حياة الانتصار على النفس وعلى الشهوات</a:t>
            </a:r>
            <a:r>
              <a:rPr lang="ar-EG" sz="4000" b="1" dirty="0" smtClean="0">
                <a:effectLst>
                  <a:outerShdw blurRad="38100" dist="38100" dir="2700000" algn="tl">
                    <a:srgbClr val="000000">
                      <a:alpha val="43137"/>
                    </a:srgbClr>
                  </a:outerShdw>
                </a:effectLst>
              </a:rPr>
              <a:t>..</a:t>
            </a:r>
          </a:p>
          <a:p>
            <a:pPr>
              <a:buNone/>
            </a:pPr>
            <a:r>
              <a:rPr lang="ar-SA" sz="4000" b="1" dirty="0" smtClean="0">
                <a:effectLst>
                  <a:outerShdw blurRad="38100" dist="38100" dir="2700000" algn="tl">
                    <a:srgbClr val="000000">
                      <a:alpha val="43137"/>
                    </a:srgbClr>
                  </a:outerShdw>
                </a:effectLst>
              </a:rPr>
              <a:t> ومن انتصر على نفسه انتصر على الأعداء</a:t>
            </a:r>
            <a:r>
              <a:rPr lang="ar-EG" sz="4000" b="1" dirty="0" smtClean="0">
                <a:effectLst>
                  <a:outerShdw blurRad="38100" dist="38100" dir="2700000" algn="tl">
                    <a:srgbClr val="000000">
                      <a:alpha val="43137"/>
                    </a:srgbClr>
                  </a:outerShdw>
                </a:effectLst>
              </a:rPr>
              <a:t>.</a:t>
            </a:r>
            <a:r>
              <a:rPr lang="ar-SA" sz="4000" b="1" dirty="0" smtClean="0">
                <a:effectLst>
                  <a:outerShdw blurRad="38100" dist="38100" dir="2700000" algn="tl">
                    <a:srgbClr val="000000">
                      <a:alpha val="43137"/>
                    </a:srgbClr>
                  </a:outerShdw>
                </a:effectLst>
              </a:rPr>
              <a:t>. </a:t>
            </a:r>
            <a:endParaRPr lang="en-US" sz="4000" b="1" dirty="0" smtClean="0">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spd="med">
    <p:split/>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282" y="357166"/>
            <a:ext cx="8786874" cy="6500834"/>
          </a:xfrm>
        </p:spPr>
        <p:txBody>
          <a:bodyPr>
            <a:normAutofit/>
          </a:bodyPr>
          <a:lstStyle/>
          <a:p>
            <a:pPr>
              <a:buNone/>
            </a:pPr>
            <a:r>
              <a:rPr lang="ar-SA" sz="3700" b="1" dirty="0" smtClean="0">
                <a:effectLst>
                  <a:outerShdw blurRad="38100" dist="38100" dir="2700000" algn="tl">
                    <a:srgbClr val="000000">
                      <a:alpha val="43137"/>
                    </a:srgbClr>
                  </a:outerShdw>
                </a:effectLst>
              </a:rPr>
              <a:t>أنها حياة الصلة والثقة بالله جل وعلا</a:t>
            </a:r>
            <a:r>
              <a:rPr lang="ar-EG" sz="3700" b="1" dirty="0" smtClean="0">
                <a:effectLst>
                  <a:outerShdw blurRad="38100" dist="38100" dir="2700000" algn="tl">
                    <a:srgbClr val="000000">
                      <a:alpha val="43137"/>
                    </a:srgbClr>
                  </a:outerShdw>
                </a:effectLst>
              </a:rPr>
              <a:t>..</a:t>
            </a:r>
          </a:p>
          <a:p>
            <a:pPr>
              <a:buNone/>
            </a:pPr>
            <a:r>
              <a:rPr lang="ar-SA" sz="3700" b="1" dirty="0" smtClean="0">
                <a:effectLst>
                  <a:outerShdw blurRad="38100" dist="38100" dir="2700000" algn="tl">
                    <a:srgbClr val="000000">
                      <a:alpha val="43137"/>
                    </a:srgbClr>
                  </a:outerShdw>
                </a:effectLst>
              </a:rPr>
              <a:t> </a:t>
            </a:r>
            <a:r>
              <a:rPr lang="ar-SA" sz="3700" b="1" u="sng" dirty="0" smtClean="0">
                <a:solidFill>
                  <a:srgbClr val="FF0066"/>
                </a:solidFill>
                <a:effectLst>
                  <a:outerShdw blurRad="38100" dist="38100" dir="2700000" algn="tl">
                    <a:srgbClr val="000000">
                      <a:alpha val="43137"/>
                    </a:srgbClr>
                  </a:outerShdw>
                </a:effectLst>
              </a:rPr>
              <a:t>وهنا يكمن جمال رمضان</a:t>
            </a:r>
            <a:endParaRPr lang="ar-EG" sz="3700" b="1" u="sng" dirty="0" smtClean="0">
              <a:solidFill>
                <a:srgbClr val="FF0066"/>
              </a:solidFill>
              <a:effectLst>
                <a:outerShdw blurRad="38100" dist="38100" dir="2700000" algn="tl">
                  <a:srgbClr val="000000">
                    <a:alpha val="43137"/>
                  </a:srgbClr>
                </a:outerShdw>
              </a:effectLst>
            </a:endParaRPr>
          </a:p>
          <a:p>
            <a:pPr>
              <a:buNone/>
            </a:pPr>
            <a:r>
              <a:rPr lang="ar-EG" sz="3700" b="1" dirty="0" smtClean="0">
                <a:solidFill>
                  <a:srgbClr val="FF0066"/>
                </a:solidFill>
                <a:effectLst>
                  <a:outerShdw blurRad="38100" dist="38100" dir="2700000" algn="tl">
                    <a:srgbClr val="000000">
                      <a:alpha val="43137"/>
                    </a:srgbClr>
                  </a:outerShdw>
                </a:effectLst>
              </a:rPr>
              <a:t>  </a:t>
            </a:r>
            <a:r>
              <a:rPr lang="ar-SA" sz="3700" b="1" dirty="0" smtClean="0">
                <a:solidFill>
                  <a:srgbClr val="FF0066"/>
                </a:solidFill>
                <a:effectLst>
                  <a:outerShdw blurRad="38100" dist="38100" dir="2700000" algn="tl">
                    <a:srgbClr val="000000">
                      <a:alpha val="43137"/>
                    </a:srgbClr>
                  </a:outerShdw>
                </a:effectLst>
              </a:rPr>
              <a:t> </a:t>
            </a:r>
            <a:r>
              <a:rPr lang="ar-SA" sz="3700" b="1" u="sng" dirty="0" smtClean="0">
                <a:solidFill>
                  <a:srgbClr val="FF0066"/>
                </a:solidFill>
                <a:effectLst>
                  <a:outerShdw blurRad="38100" dist="38100" dir="2700000" algn="tl">
                    <a:srgbClr val="000000">
                      <a:alpha val="43137"/>
                    </a:srgbClr>
                  </a:outerShdw>
                </a:effectLst>
              </a:rPr>
              <a:t>وروعة هذا الشهر</a:t>
            </a:r>
            <a:r>
              <a:rPr lang="ar-EG" sz="3700" b="1" u="sng" dirty="0" smtClean="0">
                <a:solidFill>
                  <a:srgbClr val="FF0066"/>
                </a:solidFill>
                <a:effectLst>
                  <a:outerShdw blurRad="38100" dist="38100" dir="2700000" algn="tl">
                    <a:srgbClr val="000000">
                      <a:alpha val="43137"/>
                    </a:srgbClr>
                  </a:outerShdw>
                </a:effectLst>
              </a:rPr>
              <a:t>!!</a:t>
            </a:r>
            <a:r>
              <a:rPr lang="ar-SA" sz="3700" b="1" u="sng" dirty="0" smtClean="0">
                <a:solidFill>
                  <a:srgbClr val="FF0066"/>
                </a:solidFill>
                <a:effectLst>
                  <a:outerShdw blurRad="38100" dist="38100" dir="2700000" algn="tl">
                    <a:srgbClr val="000000">
                      <a:alpha val="43137"/>
                    </a:srgbClr>
                  </a:outerShdw>
                </a:effectLst>
              </a:rPr>
              <a:t> </a:t>
            </a:r>
            <a:endParaRPr lang="ar-EG" sz="3700" b="1" u="sng" dirty="0" smtClean="0">
              <a:solidFill>
                <a:srgbClr val="FF0066"/>
              </a:solidFill>
              <a:effectLst>
                <a:outerShdw blurRad="38100" dist="38100" dir="2700000" algn="tl">
                  <a:srgbClr val="000000">
                    <a:alpha val="43137"/>
                  </a:srgbClr>
                </a:outerShdw>
              </a:effectLst>
            </a:endParaRPr>
          </a:p>
          <a:p>
            <a:pPr>
              <a:buNone/>
            </a:pPr>
            <a:r>
              <a:rPr lang="ar-SA" sz="3700" b="1" dirty="0" smtClean="0">
                <a:effectLst>
                  <a:outerShdw blurRad="38100" dist="38100" dir="2700000" algn="tl">
                    <a:srgbClr val="000000">
                      <a:alpha val="43137"/>
                    </a:srgbClr>
                  </a:outerShdw>
                </a:effectLst>
              </a:rPr>
              <a:t>بتلك الروحانية العجيبة التي توقظ المشاعر</a:t>
            </a:r>
            <a:r>
              <a:rPr lang="ar-EG" sz="3700" b="1" dirty="0" smtClean="0">
                <a:effectLst>
                  <a:outerShdw blurRad="38100" dist="38100" dir="2700000" algn="tl">
                    <a:srgbClr val="000000">
                      <a:alpha val="43137"/>
                    </a:srgbClr>
                  </a:outerShdw>
                </a:effectLst>
              </a:rPr>
              <a:t>..</a:t>
            </a:r>
          </a:p>
          <a:p>
            <a:pPr>
              <a:buNone/>
            </a:pPr>
            <a:r>
              <a:rPr lang="ar-SA" sz="3700" b="1" dirty="0" smtClean="0">
                <a:effectLst>
                  <a:outerShdw blurRad="38100" dist="38100" dir="2700000" algn="tl">
                    <a:srgbClr val="000000">
                      <a:alpha val="43137"/>
                    </a:srgbClr>
                  </a:outerShdw>
                </a:effectLst>
              </a:rPr>
              <a:t> وتؤثر في النفوس، فرمضان له في نفوس</a:t>
            </a:r>
            <a:endParaRPr lang="ar-EG" sz="3700" b="1" dirty="0" smtClean="0">
              <a:effectLst>
                <a:outerShdw blurRad="38100" dist="38100" dir="2700000" algn="tl">
                  <a:srgbClr val="000000">
                    <a:alpha val="43137"/>
                  </a:srgbClr>
                </a:outerShdw>
              </a:effectLst>
            </a:endParaRPr>
          </a:p>
          <a:p>
            <a:pPr>
              <a:buNone/>
            </a:pPr>
            <a:r>
              <a:rPr lang="ar-SA" sz="3700" b="1" dirty="0" smtClean="0">
                <a:effectLst>
                  <a:outerShdw blurRad="38100" dist="38100" dir="2700000" algn="tl">
                    <a:srgbClr val="000000">
                      <a:alpha val="43137"/>
                    </a:srgbClr>
                  </a:outerShdw>
                </a:effectLst>
              </a:rPr>
              <a:t>الصالحين الصادقين بهجة</a:t>
            </a:r>
            <a:r>
              <a:rPr lang="ar-EG" sz="3700" b="1" dirty="0" smtClean="0">
                <a:effectLst>
                  <a:outerShdw blurRad="38100" dist="38100" dir="2700000" algn="tl">
                    <a:srgbClr val="000000">
                      <a:alpha val="43137"/>
                    </a:srgbClr>
                  </a:outerShdw>
                </a:effectLst>
              </a:rPr>
              <a:t>..</a:t>
            </a:r>
            <a:r>
              <a:rPr lang="ar-SA" sz="3700" b="1" dirty="0" smtClean="0">
                <a:effectLst>
                  <a:outerShdw blurRad="38100" dist="38100" dir="2700000" algn="tl">
                    <a:srgbClr val="000000">
                      <a:alpha val="43137"/>
                    </a:srgbClr>
                  </a:outerShdw>
                </a:effectLst>
              </a:rPr>
              <a:t> وفى قلوب المتعبدين</a:t>
            </a:r>
            <a:endParaRPr lang="ar-EG" sz="3700" b="1" dirty="0" smtClean="0">
              <a:effectLst>
                <a:outerShdw blurRad="38100" dist="38100" dir="2700000" algn="tl">
                  <a:srgbClr val="000000">
                    <a:alpha val="43137"/>
                  </a:srgbClr>
                </a:outerShdw>
              </a:effectLst>
            </a:endParaRPr>
          </a:p>
          <a:p>
            <a:pPr>
              <a:buNone/>
            </a:pPr>
            <a:r>
              <a:rPr lang="ar-SA" sz="3700" b="1" dirty="0" smtClean="0">
                <a:effectLst>
                  <a:outerShdw blurRad="38100" dist="38100" dir="2700000" algn="tl">
                    <a:srgbClr val="000000">
                      <a:alpha val="43137"/>
                    </a:srgbClr>
                  </a:outerShdw>
                </a:effectLst>
              </a:rPr>
              <a:t>المخلصين فرحة</a:t>
            </a:r>
            <a:r>
              <a:rPr lang="ar-EG" sz="3700" b="1" dirty="0" smtClean="0">
                <a:effectLst>
                  <a:outerShdw blurRad="38100" dist="38100" dir="2700000" algn="tl">
                    <a:srgbClr val="000000">
                      <a:alpha val="43137"/>
                    </a:srgbClr>
                  </a:outerShdw>
                </a:effectLst>
              </a:rPr>
              <a:t>..</a:t>
            </a:r>
            <a:r>
              <a:rPr lang="ar-SA" sz="3700" b="1" dirty="0" smtClean="0">
                <a:effectLst>
                  <a:outerShdw blurRad="38100" dist="38100" dir="2700000" algn="tl">
                    <a:srgbClr val="000000">
                      <a:alpha val="43137"/>
                    </a:srgbClr>
                  </a:outerShdw>
                </a:effectLst>
              </a:rPr>
              <a:t> فهو شهر الطاعات</a:t>
            </a:r>
            <a:endParaRPr lang="ar-EG" sz="3700" b="1" dirty="0" smtClean="0">
              <a:effectLst>
                <a:outerShdw blurRad="38100" dist="38100" dir="2700000" algn="tl">
                  <a:srgbClr val="000000">
                    <a:alpha val="43137"/>
                  </a:srgbClr>
                </a:outerShdw>
              </a:effectLst>
            </a:endParaRPr>
          </a:p>
          <a:p>
            <a:pPr>
              <a:buNone/>
            </a:pPr>
            <a:r>
              <a:rPr lang="ar-SA" sz="3700" b="1" dirty="0" smtClean="0">
                <a:effectLst>
                  <a:outerShdw blurRad="38100" dist="38100" dir="2700000" algn="tl">
                    <a:srgbClr val="000000">
                      <a:alpha val="43137"/>
                    </a:srgbClr>
                  </a:outerShdw>
                </a:effectLst>
              </a:rPr>
              <a:t>ولنا فيه جميل الذكريات، انه زاد الروح تتغلب الروح فيه على البدن والجسد.</a:t>
            </a:r>
            <a:endParaRPr lang="en-US" sz="3700" b="1" dirty="0" smtClean="0">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spd="med">
    <p:split/>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85850" y="71414"/>
            <a:ext cx="9787006" cy="6858000"/>
          </a:xfrm>
        </p:spPr>
        <p:txBody>
          <a:bodyPr>
            <a:normAutofit/>
          </a:bodyPr>
          <a:lstStyle/>
          <a:p>
            <a:pPr>
              <a:buNone/>
            </a:pPr>
            <a:r>
              <a:rPr lang="ar-SA" sz="3400" b="1" u="sng" dirty="0" smtClean="0">
                <a:solidFill>
                  <a:srgbClr val="FF0066"/>
                </a:solidFill>
                <a:effectLst>
                  <a:outerShdw blurRad="38100" dist="38100" dir="2700000" algn="tl">
                    <a:srgbClr val="000000">
                      <a:alpha val="43137"/>
                    </a:srgbClr>
                  </a:outerShdw>
                </a:effectLst>
              </a:rPr>
              <a:t>وحياة الروح</a:t>
            </a:r>
            <a:r>
              <a:rPr lang="ar-EG" sz="3400" b="1" u="sng" dirty="0" smtClean="0">
                <a:solidFill>
                  <a:srgbClr val="FF0066"/>
                </a:solidFill>
                <a:effectLst>
                  <a:outerShdw blurRad="38100" dist="38100" dir="2700000" algn="tl">
                    <a:srgbClr val="000000">
                      <a:alpha val="43137"/>
                    </a:srgbClr>
                  </a:outerShdw>
                </a:effectLst>
              </a:rPr>
              <a:t>..</a:t>
            </a:r>
            <a:r>
              <a:rPr lang="ar-SA" sz="3400" b="1" u="sng" dirty="0" smtClean="0">
                <a:solidFill>
                  <a:srgbClr val="FF0066"/>
                </a:solidFill>
                <a:effectLst>
                  <a:outerShdw blurRad="38100" dist="38100" dir="2700000" algn="tl">
                    <a:srgbClr val="000000">
                      <a:alpha val="43137"/>
                    </a:srgbClr>
                  </a:outerShdw>
                </a:effectLst>
              </a:rPr>
              <a:t> </a:t>
            </a:r>
            <a:endParaRPr lang="ar-EG" sz="3400" b="1" u="sng" dirty="0" smtClean="0">
              <a:solidFill>
                <a:srgbClr val="FF0066"/>
              </a:solidFill>
              <a:effectLst>
                <a:outerShdw blurRad="38100" dist="38100" dir="2700000" algn="tl">
                  <a:srgbClr val="000000">
                    <a:alpha val="43137"/>
                  </a:srgbClr>
                </a:outerShdw>
              </a:effectLst>
            </a:endParaRPr>
          </a:p>
          <a:p>
            <a:pPr>
              <a:buNone/>
            </a:pPr>
            <a:r>
              <a:rPr lang="ar-SA" sz="3400" b="1" dirty="0" smtClean="0">
                <a:effectLst>
                  <a:outerShdw blurRad="38100" dist="38100" dir="2700000" algn="tl">
                    <a:srgbClr val="000000">
                      <a:alpha val="43137"/>
                    </a:srgbClr>
                  </a:outerShdw>
                </a:effectLst>
              </a:rPr>
              <a:t>باتصالها بالسماء</a:t>
            </a:r>
            <a:r>
              <a:rPr lang="ar-EG" sz="3400" b="1" dirty="0" smtClean="0">
                <a:effectLst>
                  <a:outerShdw blurRad="38100" dist="38100" dir="2700000" algn="tl">
                    <a:srgbClr val="000000">
                      <a:alpha val="43137"/>
                    </a:srgbClr>
                  </a:outerShdw>
                </a:effectLst>
              </a:rPr>
              <a:t>..</a:t>
            </a:r>
          </a:p>
          <a:p>
            <a:pPr>
              <a:buNone/>
            </a:pPr>
            <a:r>
              <a:rPr lang="ar-SA" sz="3400" b="1" dirty="0" smtClean="0">
                <a:effectLst>
                  <a:outerShdw blurRad="38100" dist="38100" dir="2700000" algn="tl">
                    <a:srgbClr val="000000">
                      <a:alpha val="43137"/>
                    </a:srgbClr>
                  </a:outerShdw>
                </a:effectLst>
              </a:rPr>
              <a:t>بالخوف والخشية والمراقبة </a:t>
            </a:r>
            <a:r>
              <a:rPr lang="ar-EG" sz="3400" b="1" dirty="0" smtClean="0">
                <a:effectLst>
                  <a:outerShdw blurRad="38100" dist="38100" dir="2700000" algn="tl">
                    <a:srgbClr val="000000">
                      <a:alpha val="43137"/>
                    </a:srgbClr>
                  </a:outerShdw>
                </a:effectLst>
              </a:rPr>
              <a:t>..</a:t>
            </a:r>
          </a:p>
          <a:p>
            <a:pPr>
              <a:buNone/>
            </a:pPr>
            <a:r>
              <a:rPr lang="ar-SA" sz="3400" b="1" dirty="0" smtClean="0">
                <a:effectLst>
                  <a:outerShdw blurRad="38100" dist="38100" dir="2700000" algn="tl">
                    <a:srgbClr val="000000">
                      <a:alpha val="43137"/>
                    </a:srgbClr>
                  </a:outerShdw>
                </a:effectLst>
              </a:rPr>
              <a:t>والإخلاص لله جل وعلا</a:t>
            </a:r>
            <a:r>
              <a:rPr lang="ar-EG" sz="3400" b="1" dirty="0" smtClean="0">
                <a:effectLst>
                  <a:outerShdw blurRad="38100" dist="38100" dir="2700000" algn="tl">
                    <a:srgbClr val="000000">
                      <a:alpha val="43137"/>
                    </a:srgbClr>
                  </a:outerShdw>
                </a:effectLst>
              </a:rPr>
              <a:t>!!</a:t>
            </a:r>
            <a:endParaRPr lang="en-US" sz="3400" b="1" dirty="0" smtClean="0">
              <a:effectLst>
                <a:outerShdw blurRad="38100" dist="38100" dir="2700000" algn="tl">
                  <a:srgbClr val="000000">
                    <a:alpha val="43137"/>
                  </a:srgbClr>
                </a:outerShdw>
              </a:effectLst>
            </a:endParaRPr>
          </a:p>
          <a:p>
            <a:pPr>
              <a:buNone/>
            </a:pPr>
            <a:r>
              <a:rPr lang="ar-EG" sz="3400" b="1" dirty="0" smtClean="0">
                <a:effectLst>
                  <a:outerShdw blurRad="38100" dist="38100" dir="2700000" algn="tl">
                    <a:srgbClr val="000000">
                      <a:alpha val="43137"/>
                    </a:srgbClr>
                  </a:outerShdw>
                </a:effectLst>
              </a:rPr>
              <a:t>*</a:t>
            </a:r>
            <a:r>
              <a:rPr lang="ar-SA" sz="3400" b="1" dirty="0" smtClean="0">
                <a:effectLst>
                  <a:outerShdw blurRad="38100" dist="38100" dir="2700000" algn="tl">
                    <a:srgbClr val="000000">
                      <a:alpha val="43137"/>
                    </a:srgbClr>
                  </a:outerShdw>
                </a:effectLst>
              </a:rPr>
              <a:t>مساكين أهل الدنيا</a:t>
            </a:r>
            <a:r>
              <a:rPr lang="ar-EG" sz="3400" b="1" dirty="0" smtClean="0">
                <a:effectLst>
                  <a:outerShdw blurRad="38100" dist="38100" dir="2700000" algn="tl">
                    <a:srgbClr val="000000">
                      <a:alpha val="43137"/>
                    </a:srgbClr>
                  </a:outerShdw>
                </a:effectLst>
              </a:rPr>
              <a:t>..</a:t>
            </a:r>
            <a:r>
              <a:rPr lang="ar-SA" sz="3400" b="1" dirty="0" smtClean="0">
                <a:effectLst>
                  <a:outerShdw blurRad="38100" dist="38100" dir="2700000" algn="tl">
                    <a:srgbClr val="000000">
                      <a:alpha val="43137"/>
                    </a:srgbClr>
                  </a:outerShdw>
                </a:effectLst>
              </a:rPr>
              <a:t> خرجوا منها وما ذاقوا</a:t>
            </a:r>
            <a:endParaRPr lang="ar-EG" sz="3400" b="1" dirty="0" smtClean="0">
              <a:effectLst>
                <a:outerShdw blurRad="38100" dist="38100" dir="2700000" algn="tl">
                  <a:srgbClr val="000000">
                    <a:alpha val="43137"/>
                  </a:srgbClr>
                </a:outerShdw>
              </a:effectLst>
            </a:endParaRPr>
          </a:p>
          <a:p>
            <a:pPr>
              <a:buNone/>
            </a:pPr>
            <a:r>
              <a:rPr lang="ar-SA" sz="3400" b="1" dirty="0" smtClean="0">
                <a:effectLst>
                  <a:outerShdw blurRad="38100" dist="38100" dir="2700000" algn="tl">
                    <a:srgbClr val="000000">
                      <a:alpha val="43137"/>
                    </a:srgbClr>
                  </a:outerShdw>
                </a:effectLst>
              </a:rPr>
              <a:t> أطيب ما فيها</a:t>
            </a:r>
            <a:r>
              <a:rPr lang="ar-EG" sz="3400" b="1" dirty="0" smtClean="0">
                <a:effectLst>
                  <a:outerShdw blurRad="38100" dist="38100" dir="2700000" algn="tl">
                    <a:srgbClr val="000000">
                      <a:alpha val="43137"/>
                    </a:srgbClr>
                  </a:outerShdw>
                </a:effectLst>
              </a:rPr>
              <a:t>..</a:t>
            </a:r>
            <a:r>
              <a:rPr lang="ar-SA" sz="3400" b="1" dirty="0" smtClean="0">
                <a:effectLst>
                  <a:outerShdw blurRad="38100" dist="38100" dir="2700000" algn="tl">
                    <a:srgbClr val="000000">
                      <a:alpha val="43137"/>
                    </a:srgbClr>
                  </a:outerShdw>
                </a:effectLst>
              </a:rPr>
              <a:t> وأطيب ما فيها</a:t>
            </a:r>
            <a:r>
              <a:rPr lang="ar-EG" sz="3400" b="1" dirty="0" smtClean="0">
                <a:effectLst>
                  <a:outerShdw blurRad="38100" dist="38100" dir="2700000" algn="tl">
                    <a:srgbClr val="000000">
                      <a:alpha val="43137"/>
                    </a:srgbClr>
                  </a:outerShdw>
                </a:effectLst>
              </a:rPr>
              <a:t>!!</a:t>
            </a:r>
          </a:p>
          <a:p>
            <a:pPr algn="ctr">
              <a:buNone/>
            </a:pPr>
            <a:r>
              <a:rPr lang="ar-SA" sz="3400" b="1" u="sng" dirty="0" smtClean="0">
                <a:solidFill>
                  <a:srgbClr val="FF0066"/>
                </a:solidFill>
                <a:effectLst>
                  <a:outerShdw blurRad="38100" dist="38100" dir="2700000" algn="tl">
                    <a:srgbClr val="000000">
                      <a:alpha val="43137"/>
                    </a:srgbClr>
                  </a:outerShdw>
                </a:effectLst>
              </a:rPr>
              <a:t>حلاوة الإيمان ولذة الطاعة</a:t>
            </a:r>
            <a:r>
              <a:rPr lang="ar-EG" sz="3400" b="1" u="sng" dirty="0" smtClean="0">
                <a:solidFill>
                  <a:srgbClr val="FF0066"/>
                </a:solidFill>
                <a:effectLst>
                  <a:outerShdw blurRad="38100" dist="38100" dir="2700000" algn="tl">
                    <a:srgbClr val="000000">
                      <a:alpha val="43137"/>
                    </a:srgbClr>
                  </a:outerShdw>
                </a:effectLst>
              </a:rPr>
              <a:t>..</a:t>
            </a:r>
          </a:p>
          <a:p>
            <a:pPr>
              <a:buNone/>
            </a:pPr>
            <a:r>
              <a:rPr lang="ar-SA" sz="3400" b="1" dirty="0" smtClean="0">
                <a:effectLst>
                  <a:outerShdw blurRad="38100" dist="38100" dir="2700000" algn="tl">
                    <a:srgbClr val="000000">
                      <a:alpha val="43137"/>
                    </a:srgbClr>
                  </a:outerShdw>
                </a:effectLst>
              </a:rPr>
              <a:t> فالإنسان جسد وروح وشهوة وعقل</a:t>
            </a:r>
            <a:r>
              <a:rPr lang="ar-EG" sz="3400" b="1" dirty="0" smtClean="0">
                <a:effectLst>
                  <a:outerShdw blurRad="38100" dist="38100" dir="2700000" algn="tl">
                    <a:srgbClr val="000000">
                      <a:alpha val="43137"/>
                    </a:srgbClr>
                  </a:outerShdw>
                </a:effectLst>
              </a:rPr>
              <a:t>..</a:t>
            </a:r>
          </a:p>
          <a:p>
            <a:pPr>
              <a:buNone/>
            </a:pPr>
            <a:r>
              <a:rPr lang="ar-EG" sz="3400" b="1" dirty="0" smtClean="0">
                <a:solidFill>
                  <a:srgbClr val="FF0066"/>
                </a:solidFill>
                <a:effectLst>
                  <a:outerShdw blurRad="38100" dist="38100" dir="2700000" algn="tl">
                    <a:srgbClr val="000000">
                      <a:alpha val="43137"/>
                    </a:srgbClr>
                  </a:outerShdw>
                </a:effectLst>
              </a:rPr>
              <a:t>   </a:t>
            </a:r>
            <a:r>
              <a:rPr lang="ar-SA" sz="3400" b="1" dirty="0" smtClean="0">
                <a:solidFill>
                  <a:srgbClr val="FF0066"/>
                </a:solidFill>
                <a:effectLst>
                  <a:outerShdw blurRad="38100" dist="38100" dir="2700000" algn="tl">
                    <a:srgbClr val="000000">
                      <a:alpha val="43137"/>
                    </a:srgbClr>
                  </a:outerShdw>
                </a:effectLst>
              </a:rPr>
              <a:t>والجسد تتبع لها شهوة</a:t>
            </a:r>
            <a:r>
              <a:rPr lang="ar-EG" sz="3400" b="1" dirty="0" smtClean="0">
                <a:effectLst>
                  <a:outerShdw blurRad="38100" dist="38100" dir="2700000" algn="tl">
                    <a:srgbClr val="000000">
                      <a:alpha val="43137"/>
                    </a:srgbClr>
                  </a:outerShdw>
                </a:effectLst>
              </a:rPr>
              <a:t>..</a:t>
            </a:r>
            <a:r>
              <a:rPr lang="ar-SA" sz="3400" b="1" dirty="0" smtClean="0">
                <a:effectLst>
                  <a:outerShdw blurRad="38100" dist="38100" dir="2700000" algn="tl">
                    <a:srgbClr val="000000">
                      <a:alpha val="43137"/>
                    </a:srgbClr>
                  </a:outerShdw>
                </a:effectLst>
              </a:rPr>
              <a:t> </a:t>
            </a:r>
            <a:r>
              <a:rPr lang="ar-SA" sz="3400" b="1" dirty="0" smtClean="0">
                <a:solidFill>
                  <a:srgbClr val="FF0066"/>
                </a:solidFill>
                <a:effectLst>
                  <a:outerShdw blurRad="38100" dist="38100" dir="2700000" algn="tl">
                    <a:srgbClr val="000000">
                      <a:alpha val="43137"/>
                    </a:srgbClr>
                  </a:outerShdw>
                </a:effectLst>
              </a:rPr>
              <a:t>والروح تتبع لها العقل</a:t>
            </a:r>
            <a:endParaRPr lang="ar-EG" sz="3400" b="1" dirty="0" smtClean="0">
              <a:solidFill>
                <a:srgbClr val="FF0066"/>
              </a:solidFill>
              <a:effectLst>
                <a:outerShdw blurRad="38100" dist="38100" dir="2700000" algn="tl">
                  <a:srgbClr val="000000">
                    <a:alpha val="43137"/>
                  </a:srgbClr>
                </a:outerShdw>
              </a:effectLst>
            </a:endParaRPr>
          </a:p>
          <a:p>
            <a:pPr>
              <a:buNone/>
            </a:pPr>
            <a:r>
              <a:rPr lang="ar-EG" sz="3400" b="1" dirty="0" smtClean="0">
                <a:solidFill>
                  <a:srgbClr val="FF0066"/>
                </a:solidFill>
                <a:effectLst>
                  <a:outerShdw blurRad="38100" dist="38100" dir="2700000" algn="tl">
                    <a:srgbClr val="000000">
                      <a:alpha val="43137"/>
                    </a:srgbClr>
                  </a:outerShdw>
                </a:effectLst>
              </a:rPr>
              <a:t>               </a:t>
            </a:r>
            <a:r>
              <a:rPr lang="ar-SA" sz="3400" b="1" dirty="0" smtClean="0">
                <a:effectLst>
                  <a:outerShdw blurRad="38100" dist="38100" dir="2700000" algn="tl">
                    <a:srgbClr val="000000">
                      <a:alpha val="43137"/>
                    </a:srgbClr>
                  </a:outerShdw>
                </a:effectLst>
              </a:rPr>
              <a:t>والصراع دائم بين الفريقين</a:t>
            </a:r>
            <a:r>
              <a:rPr lang="ar-EG" sz="3400" b="1" dirty="0" smtClean="0">
                <a:effectLst>
                  <a:outerShdw blurRad="38100" dist="38100" dir="2700000" algn="tl">
                    <a:srgbClr val="000000">
                      <a:alpha val="43137"/>
                    </a:srgbClr>
                  </a:outerShdw>
                </a:effectLst>
              </a:rPr>
              <a:t>!!</a:t>
            </a:r>
            <a:endParaRPr lang="ar-EG" sz="3400" b="1" dirty="0">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205308"/>
            <a:ext cx="1080120" cy="680076"/>
          </a:xfrm>
          <a:prstGeom prst="rect">
            <a:avLst/>
          </a:prstGeom>
        </p:spPr>
      </p:pic>
    </p:spTree>
  </p:cSld>
  <p:clrMapOvr>
    <a:masterClrMapping/>
  </p:clrMapOvr>
  <p:transition spd="med">
    <p:split/>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31791"/>
            <a:ext cx="9072594" cy="6126167"/>
          </a:xfrm>
        </p:spPr>
        <p:txBody>
          <a:bodyPr>
            <a:noAutofit/>
          </a:bodyPr>
          <a:lstStyle/>
          <a:p>
            <a:r>
              <a:rPr lang="ar-SA" sz="3600" b="1" dirty="0" smtClean="0">
                <a:effectLst>
                  <a:outerShdw blurRad="38100" dist="38100" dir="2700000" algn="tl">
                    <a:srgbClr val="000000">
                      <a:alpha val="43137"/>
                    </a:srgbClr>
                  </a:outerShdw>
                </a:effectLst>
              </a:rPr>
              <a:t>ومتى شبع البطن</a:t>
            </a:r>
            <a:r>
              <a:rPr lang="ar-EG" sz="3600" b="1" dirty="0" smtClean="0">
                <a:effectLst>
                  <a:outerShdw blurRad="38100" dist="38100" dir="2700000" algn="tl">
                    <a:srgbClr val="000000">
                      <a:alpha val="43137"/>
                    </a:srgbClr>
                  </a:outerShdw>
                </a:effectLst>
              </a:rPr>
              <a:t>..</a:t>
            </a:r>
          </a:p>
          <a:p>
            <a:pPr>
              <a:buNone/>
            </a:pPr>
            <a:r>
              <a:rPr lang="ar-EG" sz="3600" b="1" dirty="0" smtClean="0">
                <a:effectLst>
                  <a:outerShdw blurRad="38100" dist="38100" dir="2700000" algn="tl">
                    <a:srgbClr val="000000">
                      <a:alpha val="43137"/>
                    </a:srgbClr>
                  </a:outerShdw>
                </a:effectLst>
              </a:rPr>
              <a:t>             </a:t>
            </a:r>
            <a:r>
              <a:rPr lang="ar-SA" sz="3600" b="1" dirty="0" smtClean="0">
                <a:effectLst>
                  <a:outerShdw blurRad="38100" dist="38100" dir="2700000" algn="tl">
                    <a:srgbClr val="000000">
                      <a:alpha val="43137"/>
                    </a:srgbClr>
                  </a:outerShdw>
                </a:effectLst>
              </a:rPr>
              <a:t>تحركت الشهوة</a:t>
            </a:r>
            <a:r>
              <a:rPr lang="ar-EG" sz="3600" b="1" dirty="0" smtClean="0">
                <a:effectLst>
                  <a:outerShdw blurRad="38100" dist="38100" dir="2700000" algn="tl">
                    <a:srgbClr val="000000">
                      <a:alpha val="43137"/>
                    </a:srgbClr>
                  </a:outerShdw>
                </a:effectLst>
              </a:rPr>
              <a:t>!!..</a:t>
            </a:r>
          </a:p>
          <a:p>
            <a:r>
              <a:rPr lang="ar-SA" sz="3600" b="1" dirty="0" smtClean="0">
                <a:effectLst>
                  <a:outerShdw blurRad="38100" dist="38100" dir="2700000" algn="tl">
                    <a:srgbClr val="000000">
                      <a:alpha val="43137"/>
                    </a:srgbClr>
                  </a:outerShdw>
                </a:effectLst>
              </a:rPr>
              <a:t>ومن خلا البطن </a:t>
            </a:r>
            <a:r>
              <a:rPr lang="ar-EG" sz="3600" b="1" dirty="0" smtClean="0">
                <a:effectLst>
                  <a:outerShdw blurRad="38100" dist="38100" dir="2700000" algn="tl">
                    <a:srgbClr val="000000">
                      <a:alpha val="43137"/>
                    </a:srgbClr>
                  </a:outerShdw>
                </a:effectLst>
              </a:rPr>
              <a:t>..</a:t>
            </a:r>
          </a:p>
          <a:p>
            <a:pPr>
              <a:buNone/>
            </a:pPr>
            <a:r>
              <a:rPr lang="ar-EG" sz="3600" b="1" dirty="0" smtClean="0">
                <a:effectLst>
                  <a:outerShdw blurRad="38100" dist="38100" dir="2700000" algn="tl">
                    <a:srgbClr val="000000">
                      <a:alpha val="43137"/>
                    </a:srgbClr>
                  </a:outerShdw>
                </a:effectLst>
              </a:rPr>
              <a:t>     </a:t>
            </a:r>
            <a:r>
              <a:rPr lang="ar-SA" sz="3600" b="1" dirty="0" smtClean="0">
                <a:effectLst>
                  <a:outerShdw blurRad="38100" dist="38100" dir="2700000" algn="tl">
                    <a:srgbClr val="000000">
                      <a:alpha val="43137"/>
                    </a:srgbClr>
                  </a:outerShdw>
                </a:effectLst>
              </a:rPr>
              <a:t>هدأ السد وانطلقت الروح تنمو وتنشط</a:t>
            </a:r>
            <a:r>
              <a:rPr lang="ar-EG" sz="3600" b="1" dirty="0" smtClean="0">
                <a:effectLst>
                  <a:outerShdw blurRad="38100" dist="38100" dir="2700000" algn="tl">
                    <a:srgbClr val="000000">
                      <a:alpha val="43137"/>
                    </a:srgbClr>
                  </a:outerShdw>
                </a:effectLst>
              </a:rPr>
              <a:t>!!..</a:t>
            </a:r>
          </a:p>
          <a:p>
            <a:pPr>
              <a:buNone/>
            </a:pPr>
            <a:endParaRPr lang="ar-EG" sz="2000" b="1" dirty="0" smtClean="0">
              <a:effectLst>
                <a:outerShdw blurRad="38100" dist="38100" dir="2700000" algn="tl">
                  <a:srgbClr val="000000">
                    <a:alpha val="43137"/>
                  </a:srgbClr>
                </a:outerShdw>
              </a:effectLst>
            </a:endParaRPr>
          </a:p>
          <a:p>
            <a:pPr>
              <a:buNone/>
            </a:pPr>
            <a:r>
              <a:rPr lang="ar-SA" sz="3600" b="1" dirty="0" smtClean="0">
                <a:effectLst>
                  <a:outerShdw blurRad="38100" dist="38100" dir="2700000" algn="tl">
                    <a:srgbClr val="000000">
                      <a:alpha val="43137"/>
                    </a:srgbClr>
                  </a:outerShdw>
                </a:effectLst>
              </a:rPr>
              <a:t> </a:t>
            </a:r>
            <a:r>
              <a:rPr lang="ar-SA" sz="3600" b="1" dirty="0" smtClean="0">
                <a:solidFill>
                  <a:srgbClr val="FF0066"/>
                </a:solidFill>
                <a:effectLst>
                  <a:outerShdw blurRad="38100" dist="38100" dir="2700000" algn="tl">
                    <a:srgbClr val="000000">
                      <a:alpha val="43137"/>
                    </a:srgbClr>
                  </a:outerShdw>
                </a:effectLst>
              </a:rPr>
              <a:t>ففي الصيام حلاوة لا يدركها إلا من صام</a:t>
            </a:r>
            <a:endParaRPr lang="ar-EG" sz="3600" b="1" dirty="0" smtClean="0">
              <a:solidFill>
                <a:srgbClr val="FF0066"/>
              </a:solidFill>
              <a:effectLst>
                <a:outerShdw blurRad="38100" dist="38100" dir="2700000" algn="tl">
                  <a:srgbClr val="000000">
                    <a:alpha val="43137"/>
                  </a:srgbClr>
                </a:outerShdw>
              </a:effectLst>
            </a:endParaRPr>
          </a:p>
          <a:p>
            <a:pPr>
              <a:buNone/>
            </a:pPr>
            <a:r>
              <a:rPr lang="ar-EG" sz="3600" b="1" dirty="0" smtClean="0">
                <a:solidFill>
                  <a:srgbClr val="FF0066"/>
                </a:solidFill>
                <a:effectLst>
                  <a:outerShdw blurRad="38100" dist="38100" dir="2700000" algn="tl">
                    <a:srgbClr val="000000">
                      <a:alpha val="43137"/>
                    </a:srgbClr>
                  </a:outerShdw>
                </a:effectLst>
              </a:rPr>
              <a:t>            </a:t>
            </a:r>
            <a:r>
              <a:rPr lang="ar-SA" sz="3600" b="1" dirty="0" smtClean="0">
                <a:solidFill>
                  <a:srgbClr val="FF0066"/>
                </a:solidFill>
                <a:effectLst>
                  <a:outerShdw blurRad="38100" dist="38100" dir="2700000" algn="tl">
                    <a:srgbClr val="000000">
                      <a:alpha val="43137"/>
                    </a:srgbClr>
                  </a:outerShdw>
                </a:effectLst>
              </a:rPr>
              <a:t> من أجل الله بصدق</a:t>
            </a:r>
            <a:r>
              <a:rPr lang="ar-EG" sz="3600" b="1" dirty="0" smtClean="0">
                <a:solidFill>
                  <a:srgbClr val="FF0066"/>
                </a:solidFill>
                <a:effectLst>
                  <a:outerShdw blurRad="38100" dist="38100" dir="2700000" algn="tl">
                    <a:srgbClr val="000000">
                      <a:alpha val="43137"/>
                    </a:srgbClr>
                  </a:outerShdw>
                </a:effectLst>
              </a:rPr>
              <a:t>!!</a:t>
            </a:r>
          </a:p>
          <a:p>
            <a:r>
              <a:rPr lang="ar-SA" sz="3600" b="1" dirty="0" smtClean="0">
                <a:effectLst>
                  <a:outerShdw blurRad="38100" dist="38100" dir="2700000" algn="tl">
                    <a:srgbClr val="000000">
                      <a:alpha val="43137"/>
                    </a:srgbClr>
                  </a:outerShdw>
                </a:effectLst>
              </a:rPr>
              <a:t>ولا يعرفها إلا الذين خالطت بشاشة الإيمان قلوبهم</a:t>
            </a:r>
            <a:r>
              <a:rPr lang="ar-EG" sz="3600" b="1" dirty="0" smtClean="0">
                <a:effectLst>
                  <a:outerShdw blurRad="38100" dist="38100" dir="2700000" algn="tl">
                    <a:srgbClr val="000000">
                      <a:alpha val="43137"/>
                    </a:srgbClr>
                  </a:outerShdw>
                </a:effectLst>
              </a:rPr>
              <a:t>..</a:t>
            </a:r>
          </a:p>
          <a:p>
            <a:pPr>
              <a:buNone/>
            </a:pPr>
            <a:r>
              <a:rPr lang="ar-SA" sz="3600" b="1" dirty="0" smtClean="0">
                <a:effectLst>
                  <a:outerShdw blurRad="38100" dist="38100" dir="2700000" algn="tl">
                    <a:srgbClr val="000000">
                      <a:alpha val="43137"/>
                    </a:srgbClr>
                  </a:outerShdw>
                </a:effectLst>
              </a:rPr>
              <a:t> وهذه هي الروحانية العجيبة التي نحياها في رمضان</a:t>
            </a:r>
            <a:r>
              <a:rPr lang="ar-EG" sz="3600" b="1" dirty="0" smtClean="0">
                <a:effectLst>
                  <a:outerShdw blurRad="38100" dist="38100" dir="2700000" algn="tl">
                    <a:srgbClr val="000000">
                      <a:alpha val="43137"/>
                    </a:srgbClr>
                  </a:outerShdw>
                </a:effectLst>
              </a:rPr>
              <a:t>..</a:t>
            </a:r>
            <a:r>
              <a:rPr lang="ar-SA" sz="3600" b="1" dirty="0" smtClean="0">
                <a:effectLst>
                  <a:outerShdw blurRad="38100" dist="38100" dir="2700000" algn="tl">
                    <a:srgbClr val="000000">
                      <a:alpha val="43137"/>
                    </a:srgbClr>
                  </a:outerShdw>
                </a:effectLst>
              </a:rPr>
              <a:t> </a:t>
            </a:r>
            <a:endParaRPr lang="en-US" sz="3600" b="1" dirty="0">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spd="med">
    <p:split/>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14290"/>
            <a:ext cx="8858280" cy="6286544"/>
          </a:xfrm>
        </p:spPr>
        <p:txBody>
          <a:bodyPr>
            <a:normAutofit/>
          </a:bodyPr>
          <a:lstStyle/>
          <a:p>
            <a:pPr>
              <a:buNone/>
            </a:pPr>
            <a:r>
              <a:rPr lang="ar-SA" sz="3500" b="1" u="sng" dirty="0" smtClean="0">
                <a:solidFill>
                  <a:srgbClr val="FF0066"/>
                </a:solidFill>
                <a:effectLst>
                  <a:outerShdw blurRad="38100" dist="38100" dir="2700000" algn="tl">
                    <a:srgbClr val="000000">
                      <a:alpha val="43137"/>
                    </a:srgbClr>
                  </a:outerShdw>
                </a:effectLst>
              </a:rPr>
              <a:t>روحانية صائم</a:t>
            </a:r>
            <a:r>
              <a:rPr lang="ar-EG" sz="3500" b="1" u="sng" dirty="0" smtClean="0">
                <a:solidFill>
                  <a:srgbClr val="FF0066"/>
                </a:solidFill>
                <a:effectLst>
                  <a:outerShdw blurRad="38100" dist="38100" dir="2700000" algn="tl">
                    <a:srgbClr val="000000">
                      <a:alpha val="43137"/>
                    </a:srgbClr>
                  </a:outerShdw>
                </a:effectLst>
              </a:rPr>
              <a:t>..</a:t>
            </a:r>
          </a:p>
          <a:p>
            <a:pPr>
              <a:buNone/>
            </a:pPr>
            <a:endParaRPr lang="ar-EG" sz="3500" b="1" u="sng" dirty="0" smtClean="0">
              <a:solidFill>
                <a:srgbClr val="FF0066"/>
              </a:solidFill>
              <a:effectLst>
                <a:outerShdw blurRad="38100" dist="38100" dir="2700000" algn="tl">
                  <a:srgbClr val="000000">
                    <a:alpha val="43137"/>
                  </a:srgbClr>
                </a:outerShdw>
              </a:effectLst>
            </a:endParaRPr>
          </a:p>
          <a:p>
            <a:pPr>
              <a:buNone/>
            </a:pPr>
            <a:r>
              <a:rPr lang="ar-SA" sz="3500" b="1" dirty="0" smtClean="0">
                <a:effectLst>
                  <a:outerShdw blurRad="38100" dist="38100" dir="2700000" algn="tl">
                    <a:srgbClr val="000000">
                      <a:alpha val="43137"/>
                    </a:srgbClr>
                  </a:outerShdw>
                </a:effectLst>
              </a:rPr>
              <a:t> بذرها بالجوع</a:t>
            </a:r>
            <a:r>
              <a:rPr lang="ar-EG" sz="3500" b="1" dirty="0" smtClean="0">
                <a:effectLst>
                  <a:outerShdw blurRad="38100" dist="38100" dir="2700000" algn="tl">
                    <a:srgbClr val="000000">
                      <a:alpha val="43137"/>
                    </a:srgbClr>
                  </a:outerShdw>
                </a:effectLst>
              </a:rPr>
              <a:t>..</a:t>
            </a:r>
          </a:p>
          <a:p>
            <a:pPr>
              <a:buNone/>
            </a:pPr>
            <a:r>
              <a:rPr lang="ar-EG" sz="3500" b="1" dirty="0" smtClean="0">
                <a:effectLst>
                  <a:outerShdw blurRad="38100" dist="38100" dir="2700000" algn="tl">
                    <a:srgbClr val="000000">
                      <a:alpha val="43137"/>
                    </a:srgbClr>
                  </a:outerShdw>
                </a:effectLst>
              </a:rPr>
              <a:t>    </a:t>
            </a:r>
            <a:r>
              <a:rPr lang="ar-SA" sz="3500" b="1" dirty="0" smtClean="0">
                <a:effectLst>
                  <a:outerShdw blurRad="38100" dist="38100" dir="2700000" algn="tl">
                    <a:srgbClr val="000000">
                      <a:alpha val="43137"/>
                    </a:srgbClr>
                  </a:outerShdw>
                </a:effectLst>
              </a:rPr>
              <a:t>وسقاها بالدموع</a:t>
            </a:r>
            <a:r>
              <a:rPr lang="ar-EG" sz="3500" b="1" dirty="0" smtClean="0">
                <a:effectLst>
                  <a:outerShdw blurRad="38100" dist="38100" dir="2700000" algn="tl">
                    <a:srgbClr val="000000">
                      <a:alpha val="43137"/>
                    </a:srgbClr>
                  </a:outerShdw>
                </a:effectLst>
              </a:rPr>
              <a:t>..</a:t>
            </a:r>
          </a:p>
          <a:p>
            <a:pPr>
              <a:buNone/>
            </a:pPr>
            <a:r>
              <a:rPr lang="ar-EG" sz="3500" b="1" dirty="0" smtClean="0">
                <a:effectLst>
                  <a:outerShdw blurRad="38100" dist="38100" dir="2700000" algn="tl">
                    <a:srgbClr val="000000">
                      <a:alpha val="43137"/>
                    </a:srgbClr>
                  </a:outerShdw>
                </a:effectLst>
              </a:rPr>
              <a:t>       </a:t>
            </a:r>
            <a:r>
              <a:rPr lang="ar-SA" sz="3500" b="1" dirty="0" smtClean="0">
                <a:effectLst>
                  <a:outerShdw blurRad="38100" dist="38100" dir="2700000" algn="tl">
                    <a:srgbClr val="000000">
                      <a:alpha val="43137"/>
                    </a:srgbClr>
                  </a:outerShdw>
                </a:effectLst>
              </a:rPr>
              <a:t> وقواها بالركوع</a:t>
            </a:r>
            <a:r>
              <a:rPr lang="ar-EG" sz="3500" b="1" dirty="0" smtClean="0">
                <a:effectLst>
                  <a:outerShdw blurRad="38100" dist="38100" dir="2700000" algn="tl">
                    <a:srgbClr val="000000">
                      <a:alpha val="43137"/>
                    </a:srgbClr>
                  </a:outerShdw>
                </a:effectLst>
              </a:rPr>
              <a:t>..</a:t>
            </a:r>
          </a:p>
          <a:p>
            <a:pPr>
              <a:buNone/>
            </a:pPr>
            <a:r>
              <a:rPr lang="ar-EG" sz="3500" b="1" dirty="0" smtClean="0">
                <a:effectLst>
                  <a:outerShdw blurRad="38100" dist="38100" dir="2700000" algn="tl">
                    <a:srgbClr val="000000">
                      <a:alpha val="43137"/>
                    </a:srgbClr>
                  </a:outerShdw>
                </a:effectLst>
              </a:rPr>
              <a:t>       </a:t>
            </a:r>
            <a:r>
              <a:rPr lang="ar-SA" sz="3500" b="1" dirty="0" smtClean="0">
                <a:effectLst>
                  <a:outerShdw blurRad="38100" dist="38100" dir="2700000" algn="tl">
                    <a:srgbClr val="000000">
                      <a:alpha val="43137"/>
                    </a:srgbClr>
                  </a:outerShdw>
                </a:effectLst>
              </a:rPr>
              <a:t> وحسنها الخشوع والخضوع</a:t>
            </a:r>
            <a:r>
              <a:rPr lang="ar-EG" sz="3500" b="1" dirty="0" smtClean="0">
                <a:effectLst>
                  <a:outerShdw blurRad="38100" dist="38100" dir="2700000" algn="tl">
                    <a:srgbClr val="000000">
                      <a:alpha val="43137"/>
                    </a:srgbClr>
                  </a:outerShdw>
                </a:effectLst>
              </a:rPr>
              <a:t>..</a:t>
            </a:r>
          </a:p>
          <a:p>
            <a:pPr>
              <a:buNone/>
            </a:pPr>
            <a:r>
              <a:rPr lang="ar-SA" sz="3500" b="1" u="sng" dirty="0" smtClean="0">
                <a:solidFill>
                  <a:srgbClr val="FF0066"/>
                </a:solidFill>
                <a:effectLst>
                  <a:outerShdw blurRad="38100" dist="38100" dir="2700000" algn="tl">
                    <a:srgbClr val="000000">
                      <a:alpha val="43137"/>
                    </a:srgbClr>
                  </a:outerShdw>
                </a:effectLst>
              </a:rPr>
              <a:t>روحانية صائم</a:t>
            </a:r>
            <a:r>
              <a:rPr lang="ar-EG" sz="3500" b="1" u="sng" dirty="0" smtClean="0">
                <a:solidFill>
                  <a:srgbClr val="FF0066"/>
                </a:solidFill>
                <a:effectLst>
                  <a:outerShdw blurRad="38100" dist="38100" dir="2700000" algn="tl">
                    <a:srgbClr val="000000">
                      <a:alpha val="43137"/>
                    </a:srgbClr>
                  </a:outerShdw>
                </a:effectLst>
              </a:rPr>
              <a:t>..</a:t>
            </a:r>
          </a:p>
          <a:p>
            <a:pPr>
              <a:buNone/>
            </a:pPr>
            <a:r>
              <a:rPr lang="ar-SA" sz="3500" b="1" dirty="0" smtClean="0">
                <a:effectLst>
                  <a:outerShdw blurRad="38100" dist="38100" dir="2700000" algn="tl">
                    <a:srgbClr val="000000">
                      <a:alpha val="43137"/>
                    </a:srgbClr>
                  </a:outerShdw>
                </a:effectLst>
              </a:rPr>
              <a:t> فيها السعادة واللذة والأفراح والأشواق</a:t>
            </a:r>
            <a:endParaRPr lang="ar-EG" sz="3500" b="1" dirty="0" smtClean="0">
              <a:effectLst>
                <a:outerShdw blurRad="38100" dist="38100" dir="2700000" algn="tl">
                  <a:srgbClr val="000000">
                    <a:alpha val="43137"/>
                  </a:srgbClr>
                </a:outerShdw>
              </a:effectLst>
            </a:endParaRPr>
          </a:p>
          <a:p>
            <a:pPr>
              <a:buNone/>
            </a:pPr>
            <a:r>
              <a:rPr lang="ar-EG" sz="3500" b="1" dirty="0" smtClean="0">
                <a:effectLst>
                  <a:outerShdw blurRad="38100" dist="38100" dir="2700000" algn="tl">
                    <a:srgbClr val="000000">
                      <a:alpha val="43137"/>
                    </a:srgbClr>
                  </a:outerShdw>
                </a:effectLst>
              </a:rPr>
              <a:t>    </a:t>
            </a:r>
            <a:r>
              <a:rPr lang="ar-SA" sz="3500" b="1" dirty="0" smtClean="0">
                <a:effectLst>
                  <a:outerShdw blurRad="38100" dist="38100" dir="2700000" algn="tl">
                    <a:srgbClr val="000000">
                      <a:alpha val="43137"/>
                    </a:srgbClr>
                  </a:outerShdw>
                </a:effectLst>
              </a:rPr>
              <a:t> ما لا يبثه لسان ولا يصفه بيان</a:t>
            </a:r>
            <a:r>
              <a:rPr lang="ar-EG" sz="3500" b="1" dirty="0" smtClean="0">
                <a:effectLst>
                  <a:outerShdw blurRad="38100" dist="38100" dir="2700000" algn="tl">
                    <a:srgbClr val="000000">
                      <a:alpha val="43137"/>
                    </a:srgbClr>
                  </a:outerShdw>
                </a:effectLst>
              </a:rPr>
              <a:t>..</a:t>
            </a:r>
            <a:endParaRPr lang="en-US" sz="3500" b="1" dirty="0" smtClean="0">
              <a:effectLst>
                <a:outerShdw blurRad="38100" dist="38100" dir="2700000" algn="tl">
                  <a:srgbClr val="000000">
                    <a:alpha val="43137"/>
                  </a:srgbClr>
                </a:outerShdw>
              </a:effectLst>
            </a:endParaRPr>
          </a:p>
          <a:p>
            <a:endParaRPr lang="ar-EG" sz="3500" dirty="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spd="med">
    <p:split/>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5794" y="214290"/>
            <a:ext cx="8686800" cy="6643709"/>
          </a:xfrm>
        </p:spPr>
        <p:txBody>
          <a:bodyPr>
            <a:normAutofit/>
          </a:bodyPr>
          <a:lstStyle/>
          <a:p>
            <a:r>
              <a:rPr lang="ar-SA" sz="3800" b="1" u="sng" dirty="0" smtClean="0">
                <a:solidFill>
                  <a:srgbClr val="FF0066"/>
                </a:solidFill>
                <a:effectLst>
                  <a:outerShdw blurRad="38100" dist="38100" dir="2700000" algn="tl">
                    <a:srgbClr val="000000">
                      <a:alpha val="43137"/>
                    </a:srgbClr>
                  </a:outerShdw>
                </a:effectLst>
              </a:rPr>
              <a:t>روحانية الصائم </a:t>
            </a:r>
            <a:r>
              <a:rPr lang="ar-EG" sz="3800" b="1" u="sng" dirty="0" smtClean="0">
                <a:solidFill>
                  <a:srgbClr val="FF0066"/>
                </a:solidFill>
                <a:effectLst>
                  <a:outerShdw blurRad="38100" dist="38100" dir="2700000" algn="tl">
                    <a:srgbClr val="000000">
                      <a:alpha val="43137"/>
                    </a:srgbClr>
                  </a:outerShdw>
                </a:effectLst>
              </a:rPr>
              <a:t>..</a:t>
            </a:r>
          </a:p>
          <a:p>
            <a:pPr>
              <a:buNone/>
            </a:pPr>
            <a:r>
              <a:rPr lang="ar-SA" sz="3800" b="1" dirty="0" smtClean="0">
                <a:effectLst>
                  <a:outerShdw blurRad="38100" dist="38100" dir="2700000" algn="tl">
                    <a:srgbClr val="000000">
                      <a:alpha val="43137"/>
                    </a:srgbClr>
                  </a:outerShdw>
                </a:effectLst>
              </a:rPr>
              <a:t> فيها من الحنين لجنات</a:t>
            </a:r>
            <a:endParaRPr lang="ar-EG" sz="3800" b="1" dirty="0" smtClean="0">
              <a:effectLst>
                <a:outerShdw blurRad="38100" dist="38100" dir="2700000" algn="tl">
                  <a:srgbClr val="000000">
                    <a:alpha val="43137"/>
                  </a:srgbClr>
                </a:outerShdw>
              </a:effectLst>
            </a:endParaRPr>
          </a:p>
          <a:p>
            <a:pPr>
              <a:buNone/>
            </a:pPr>
            <a:r>
              <a:rPr lang="ar-SA" sz="3800" b="1" dirty="0" smtClean="0">
                <a:effectLst>
                  <a:outerShdw blurRad="38100" dist="38100" dir="2700000" algn="tl">
                    <a:srgbClr val="000000">
                      <a:alpha val="43137"/>
                    </a:srgbClr>
                  </a:outerShdw>
                </a:effectLst>
              </a:rPr>
              <a:t> النعيم ما تورمت له أقدام المتهجدين</a:t>
            </a:r>
            <a:endParaRPr lang="ar-EG" sz="3800" b="1" dirty="0" smtClean="0">
              <a:effectLst>
                <a:outerShdw blurRad="38100" dist="38100" dir="2700000" algn="tl">
                  <a:srgbClr val="000000">
                    <a:alpha val="43137"/>
                  </a:srgbClr>
                </a:outerShdw>
              </a:effectLst>
            </a:endParaRPr>
          </a:p>
          <a:p>
            <a:r>
              <a:rPr lang="ar-SA" sz="3800" b="1" u="sng" dirty="0" smtClean="0">
                <a:solidFill>
                  <a:srgbClr val="FF0066"/>
                </a:solidFill>
                <a:effectLst>
                  <a:outerShdw blurRad="38100" dist="38100" dir="2700000" algn="tl">
                    <a:srgbClr val="000000">
                      <a:alpha val="43137"/>
                    </a:srgbClr>
                  </a:outerShdw>
                </a:effectLst>
              </a:rPr>
              <a:t>روحانية صائم</a:t>
            </a:r>
            <a:r>
              <a:rPr lang="ar-EG" sz="3800" b="1" u="sng" dirty="0" smtClean="0">
                <a:solidFill>
                  <a:srgbClr val="FF0066"/>
                </a:solidFill>
                <a:effectLst>
                  <a:outerShdw blurRad="38100" dist="38100" dir="2700000" algn="tl">
                    <a:srgbClr val="000000">
                      <a:alpha val="43137"/>
                    </a:srgbClr>
                  </a:outerShdw>
                </a:effectLst>
              </a:rPr>
              <a:t>..</a:t>
            </a:r>
          </a:p>
          <a:p>
            <a:pPr>
              <a:buNone/>
            </a:pPr>
            <a:r>
              <a:rPr lang="ar-SA" sz="3800" b="1" dirty="0" smtClean="0">
                <a:effectLst>
                  <a:outerShdw blurRad="38100" dist="38100" dir="2700000" algn="tl">
                    <a:srgbClr val="000000">
                      <a:alpha val="43137"/>
                    </a:srgbClr>
                  </a:outerShdw>
                </a:effectLst>
              </a:rPr>
              <a:t>تخلصت من أسر الهوى والشهوة</a:t>
            </a:r>
            <a:endParaRPr lang="ar-EG" sz="3800" b="1" dirty="0" smtClean="0">
              <a:effectLst>
                <a:outerShdw blurRad="38100" dist="38100" dir="2700000" algn="tl">
                  <a:srgbClr val="000000">
                    <a:alpha val="43137"/>
                  </a:srgbClr>
                </a:outerShdw>
              </a:effectLst>
            </a:endParaRPr>
          </a:p>
          <a:p>
            <a:pPr>
              <a:buNone/>
            </a:pPr>
            <a:r>
              <a:rPr lang="ar-EG" sz="3800" b="1" dirty="0" smtClean="0">
                <a:effectLst>
                  <a:outerShdw blurRad="38100" dist="38100" dir="2700000" algn="tl">
                    <a:srgbClr val="000000">
                      <a:alpha val="43137"/>
                    </a:srgbClr>
                  </a:outerShdw>
                </a:effectLst>
              </a:rPr>
              <a:t>    </a:t>
            </a:r>
            <a:r>
              <a:rPr lang="ar-SA" sz="3800" b="1" dirty="0" smtClean="0">
                <a:effectLst>
                  <a:outerShdw blurRad="38100" dist="38100" dir="2700000" algn="tl">
                    <a:srgbClr val="000000">
                      <a:alpha val="43137"/>
                    </a:srgbClr>
                  </a:outerShdw>
                </a:effectLst>
              </a:rPr>
              <a:t> وحيل النفس والشيطان. </a:t>
            </a:r>
            <a:endParaRPr lang="en-US" sz="3800" b="1" dirty="0" smtClean="0">
              <a:effectLst>
                <a:outerShdw blurRad="38100" dist="38100" dir="2700000" algn="tl">
                  <a:srgbClr val="000000">
                    <a:alpha val="43137"/>
                  </a:srgbClr>
                </a:outerShdw>
              </a:effectLst>
            </a:endParaRPr>
          </a:p>
          <a:p>
            <a:r>
              <a:rPr lang="ar-SA" sz="3800" b="1" u="sng" dirty="0" smtClean="0">
                <a:solidFill>
                  <a:srgbClr val="FF0066"/>
                </a:solidFill>
                <a:effectLst>
                  <a:outerShdw blurRad="38100" dist="38100" dir="2700000" algn="tl">
                    <a:srgbClr val="000000">
                      <a:alpha val="43137"/>
                    </a:srgbClr>
                  </a:outerShdw>
                </a:effectLst>
              </a:rPr>
              <a:t>روحانية صائم</a:t>
            </a:r>
            <a:r>
              <a:rPr lang="ar-EG" sz="3800" b="1" u="sng" dirty="0" smtClean="0">
                <a:solidFill>
                  <a:srgbClr val="FF0066"/>
                </a:solidFill>
                <a:effectLst>
                  <a:outerShdw blurRad="38100" dist="38100" dir="2700000" algn="tl">
                    <a:srgbClr val="000000">
                      <a:alpha val="43137"/>
                    </a:srgbClr>
                  </a:outerShdw>
                </a:effectLst>
              </a:rPr>
              <a:t>..</a:t>
            </a:r>
          </a:p>
          <a:p>
            <a:pPr>
              <a:buNone/>
            </a:pPr>
            <a:r>
              <a:rPr lang="ar-SA" sz="3800" b="1" dirty="0" smtClean="0">
                <a:effectLst>
                  <a:outerShdw blurRad="38100" dist="38100" dir="2700000" algn="tl">
                    <a:srgbClr val="000000">
                      <a:alpha val="43137"/>
                    </a:srgbClr>
                  </a:outerShdw>
                </a:effectLst>
              </a:rPr>
              <a:t> عاش في جنة الدنيا</a:t>
            </a:r>
            <a:r>
              <a:rPr lang="ar-EG" sz="3800" b="1" dirty="0" smtClean="0">
                <a:effectLst>
                  <a:outerShdw blurRad="38100" dist="38100" dir="2700000" algn="tl">
                    <a:srgbClr val="000000">
                      <a:alpha val="43137"/>
                    </a:srgbClr>
                  </a:outerShdw>
                </a:effectLst>
              </a:rPr>
              <a:t>..</a:t>
            </a:r>
            <a:r>
              <a:rPr lang="ar-SA" sz="3800" b="1" dirty="0" smtClean="0">
                <a:effectLst>
                  <a:outerShdw blurRad="38100" dist="38100" dir="2700000" algn="tl">
                    <a:srgbClr val="000000">
                      <a:alpha val="43137"/>
                    </a:srgbClr>
                  </a:outerShdw>
                </a:effectLst>
              </a:rPr>
              <a:t> وفى الدنيا جنة من لم يدخلها لا يدخل جنة الآخرة</a:t>
            </a:r>
            <a:endParaRPr lang="ar-EG" sz="3800" b="1" dirty="0">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spd="med">
    <p:strips dir="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303230"/>
            <a:ext cx="9001156" cy="6554770"/>
          </a:xfrm>
        </p:spPr>
        <p:txBody>
          <a:bodyPr>
            <a:noAutofit/>
          </a:bodyPr>
          <a:lstStyle/>
          <a:p>
            <a:pPr>
              <a:buNone/>
            </a:pPr>
            <a:r>
              <a:rPr lang="ar-SA" sz="4800" b="1" u="sng" dirty="0" smtClean="0">
                <a:solidFill>
                  <a:srgbClr val="FF0066"/>
                </a:solidFill>
                <a:effectLst>
                  <a:outerShdw blurRad="38100" dist="38100" dir="2700000" algn="tl">
                    <a:srgbClr val="000000">
                      <a:alpha val="43137"/>
                    </a:srgbClr>
                  </a:outerShdw>
                </a:effectLst>
              </a:rPr>
              <a:t>معاشر المسلمين:</a:t>
            </a:r>
            <a:endParaRPr lang="en-US" sz="4800" b="1" u="sng" dirty="0" smtClean="0">
              <a:solidFill>
                <a:srgbClr val="FF0066"/>
              </a:solidFill>
              <a:effectLst>
                <a:outerShdw blurRad="38100" dist="38100" dir="2700000" algn="tl">
                  <a:srgbClr val="000000">
                    <a:alpha val="43137"/>
                  </a:srgbClr>
                </a:outerShdw>
              </a:effectLst>
            </a:endParaRPr>
          </a:p>
          <a:p>
            <a:pPr>
              <a:buNone/>
            </a:pPr>
            <a:r>
              <a:rPr lang="ar-SA" sz="4000" b="1" dirty="0" smtClean="0">
                <a:effectLst>
                  <a:outerShdw blurRad="38100" dist="38100" dir="2700000" algn="tl">
                    <a:srgbClr val="000000">
                      <a:alpha val="43137"/>
                    </a:srgbClr>
                  </a:outerShdw>
                </a:effectLst>
              </a:rPr>
              <a:t>هذه أفراح الروح عند انتصارها</a:t>
            </a:r>
            <a:r>
              <a:rPr lang="ar-EG" sz="4000" b="1" dirty="0" smtClean="0">
                <a:effectLst>
                  <a:outerShdw blurRad="38100" dist="38100" dir="2700000" algn="tl">
                    <a:srgbClr val="000000">
                      <a:alpha val="43137"/>
                    </a:srgbClr>
                  </a:outerShdw>
                </a:effectLst>
              </a:rPr>
              <a:t>..</a:t>
            </a:r>
          </a:p>
          <a:p>
            <a:pPr>
              <a:buNone/>
            </a:pPr>
            <a:r>
              <a:rPr lang="ar-SA" sz="4000" b="1" dirty="0" smtClean="0">
                <a:effectLst>
                  <a:outerShdw blurRad="38100" dist="38100" dir="2700000" algn="tl">
                    <a:srgbClr val="000000">
                      <a:alpha val="43137"/>
                    </a:srgbClr>
                  </a:outerShdw>
                </a:effectLst>
              </a:rPr>
              <a:t> وفك أسرها من شهوات الجسد</a:t>
            </a:r>
            <a:r>
              <a:rPr lang="ar-EG" sz="4000" b="1" dirty="0" smtClean="0">
                <a:effectLst>
                  <a:outerShdw blurRad="38100" dist="38100" dir="2700000" algn="tl">
                    <a:srgbClr val="000000">
                      <a:alpha val="43137"/>
                    </a:srgbClr>
                  </a:outerShdw>
                </a:effectLst>
              </a:rPr>
              <a:t>..</a:t>
            </a:r>
          </a:p>
          <a:p>
            <a:pPr>
              <a:buNone/>
            </a:pPr>
            <a:r>
              <a:rPr lang="ar-SA" sz="4000" b="1" u="sng" dirty="0" smtClean="0">
                <a:solidFill>
                  <a:srgbClr val="FF0066"/>
                </a:solidFill>
                <a:effectLst>
                  <a:outerShdw blurRad="38100" dist="38100" dir="2700000" algn="tl">
                    <a:srgbClr val="000000">
                      <a:alpha val="43137"/>
                    </a:srgbClr>
                  </a:outerShdw>
                </a:effectLst>
              </a:rPr>
              <a:t> ولذلك قال ابن القيم رحمه الله:</a:t>
            </a:r>
            <a:endParaRPr lang="ar-EG" sz="4000" b="1" u="sng" dirty="0" smtClean="0">
              <a:solidFill>
                <a:srgbClr val="FF0066"/>
              </a:solidFill>
              <a:effectLst>
                <a:outerShdw blurRad="38100" dist="38100" dir="2700000" algn="tl">
                  <a:srgbClr val="000000">
                    <a:alpha val="43137"/>
                  </a:srgbClr>
                </a:outerShdw>
              </a:effectLst>
            </a:endParaRPr>
          </a:p>
          <a:p>
            <a:pPr>
              <a:buNone/>
            </a:pPr>
            <a:r>
              <a:rPr lang="ar-SA" sz="4000" b="1" dirty="0" smtClean="0">
                <a:solidFill>
                  <a:schemeClr val="bg2">
                    <a:lumMod val="25000"/>
                  </a:schemeClr>
                </a:solidFill>
                <a:effectLst>
                  <a:outerShdw blurRad="38100" dist="38100" dir="2700000" algn="tl">
                    <a:srgbClr val="000000">
                      <a:alpha val="43137"/>
                    </a:srgbClr>
                  </a:outerShdw>
                </a:effectLst>
              </a:rPr>
              <a:t> "فالروح المطلقة من أسر الهوى، من أسر البدن وعلائقه وعوائقه من التصرف والقوة والنفاذ والهمة وسرعة الصعود إلى الله والتعلق بالله ما ليس للروح المهينة المحبوسة في علائق البدن وعوائقه"</a:t>
            </a:r>
            <a:endParaRPr lang="ar-EG" sz="4000" b="1" dirty="0">
              <a:solidFill>
                <a:schemeClr val="bg2">
                  <a:lumMod val="25000"/>
                </a:schemeClr>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spd="med">
    <p:strips dir="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2910" y="214290"/>
            <a:ext cx="8229600" cy="1143000"/>
          </a:xfrm>
        </p:spPr>
        <p:txBody>
          <a:bodyPr>
            <a:noAutofit/>
          </a:bodyPr>
          <a:lstStyle/>
          <a:p>
            <a:r>
              <a:rPr lang="ar-SA" sz="6600" b="1" u="sng" dirty="0" smtClean="0">
                <a:solidFill>
                  <a:srgbClr val="FF0066"/>
                </a:solidFill>
                <a:effectLst>
                  <a:outerShdw blurRad="38100" dist="38100" dir="2700000" algn="tl">
                    <a:srgbClr val="000000">
                      <a:alpha val="43137"/>
                    </a:srgbClr>
                  </a:outerShdw>
                </a:effectLst>
              </a:rPr>
              <a:t>وصف الروحانية</a:t>
            </a:r>
            <a:endParaRPr lang="ar-EG" sz="6600" b="1" u="sng" dirty="0">
              <a:solidFill>
                <a:srgbClr val="FF0066"/>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0" y="1285860"/>
            <a:ext cx="8929718" cy="5572139"/>
          </a:xfrm>
        </p:spPr>
        <p:txBody>
          <a:bodyPr>
            <a:normAutofit/>
          </a:bodyPr>
          <a:lstStyle/>
          <a:p>
            <a:pPr>
              <a:buNone/>
            </a:pPr>
            <a:r>
              <a:rPr lang="ar-SA" sz="3800" b="1" dirty="0" smtClean="0">
                <a:effectLst>
                  <a:outerShdw blurRad="38100" dist="38100" dir="2700000" algn="tl">
                    <a:srgbClr val="000000">
                      <a:alpha val="43137"/>
                    </a:srgbClr>
                  </a:outerShdw>
                </a:effectLst>
              </a:rPr>
              <a:t>أقول حتى هؤلاء الذين ذاقوا</a:t>
            </a:r>
            <a:endParaRPr lang="en-US" sz="3800" b="1" dirty="0" smtClean="0">
              <a:effectLst>
                <a:outerShdw blurRad="38100" dist="38100" dir="2700000" algn="tl">
                  <a:srgbClr val="000000">
                    <a:alpha val="43137"/>
                  </a:srgbClr>
                </a:outerShdw>
              </a:effectLst>
            </a:endParaRPr>
          </a:p>
          <a:p>
            <a:pPr>
              <a:buNone/>
            </a:pPr>
            <a:r>
              <a:rPr lang="ar-SA" sz="3800" b="1" dirty="0" smtClean="0">
                <a:effectLst>
                  <a:outerShdw blurRad="38100" dist="38100" dir="2700000" algn="tl">
                    <a:srgbClr val="000000">
                      <a:alpha val="43137"/>
                    </a:srgbClr>
                  </a:outerShdw>
                </a:effectLst>
              </a:rPr>
              <a:t> طعمها وعرفوا حلاوتها</a:t>
            </a:r>
            <a:r>
              <a:rPr lang="en-US" sz="3800" b="1" dirty="0" smtClean="0">
                <a:effectLst>
                  <a:outerShdw blurRad="38100" dist="38100" dir="2700000" algn="tl">
                    <a:srgbClr val="000000">
                      <a:alpha val="43137"/>
                    </a:srgbClr>
                  </a:outerShdw>
                </a:effectLst>
              </a:rPr>
              <a:t>..</a:t>
            </a:r>
          </a:p>
          <a:p>
            <a:pPr>
              <a:buNone/>
            </a:pPr>
            <a:r>
              <a:rPr lang="ar-SA" sz="3800" b="1" dirty="0" smtClean="0">
                <a:effectLst>
                  <a:outerShdw blurRad="38100" dist="38100" dir="2700000" algn="tl">
                    <a:srgbClr val="000000">
                      <a:alpha val="43137"/>
                    </a:srgbClr>
                  </a:outerShdw>
                </a:effectLst>
              </a:rPr>
              <a:t> ما استطاعوا وصفها</a:t>
            </a:r>
            <a:r>
              <a:rPr lang="en-US" sz="3800" b="1" dirty="0" smtClean="0">
                <a:effectLst>
                  <a:outerShdw blurRad="38100" dist="38100" dir="2700000" algn="tl">
                    <a:srgbClr val="000000">
                      <a:alpha val="43137"/>
                    </a:srgbClr>
                  </a:outerShdw>
                </a:effectLst>
              </a:rPr>
              <a:t>..</a:t>
            </a:r>
          </a:p>
          <a:p>
            <a:pPr>
              <a:buNone/>
            </a:pPr>
            <a:r>
              <a:rPr lang="ar-SA" sz="3800" b="1" dirty="0" smtClean="0">
                <a:effectLst>
                  <a:outerShdw blurRad="38100" dist="38100" dir="2700000" algn="tl">
                    <a:srgbClr val="000000">
                      <a:alpha val="43137"/>
                    </a:srgbClr>
                  </a:outerShdw>
                </a:effectLst>
              </a:rPr>
              <a:t> ولا التعبير عن وجدها إلا بألفاظ عامة</a:t>
            </a:r>
            <a:r>
              <a:rPr lang="en-US" sz="3800" b="1" dirty="0" smtClean="0">
                <a:effectLst>
                  <a:outerShdw blurRad="38100" dist="38100" dir="2700000" algn="tl">
                    <a:srgbClr val="000000">
                      <a:alpha val="43137"/>
                    </a:srgbClr>
                  </a:outerShdw>
                </a:effectLst>
              </a:rPr>
              <a:t>..</a:t>
            </a:r>
            <a:endParaRPr lang="ar-EG" sz="3800" b="1" dirty="0" smtClean="0">
              <a:effectLst>
                <a:outerShdw blurRad="38100" dist="38100" dir="2700000" algn="tl">
                  <a:srgbClr val="000000">
                    <a:alpha val="43137"/>
                  </a:srgbClr>
                </a:outerShdw>
              </a:effectLst>
            </a:endParaRPr>
          </a:p>
          <a:p>
            <a:r>
              <a:rPr lang="ar-SA" sz="3800" b="1" u="sng" dirty="0" smtClean="0">
                <a:solidFill>
                  <a:srgbClr val="FF0066"/>
                </a:solidFill>
                <a:effectLst>
                  <a:outerShdw blurRad="38100" dist="38100" dir="2700000" algn="tl">
                    <a:srgbClr val="000000">
                      <a:alpha val="43137"/>
                    </a:srgbClr>
                  </a:outerShdw>
                </a:effectLst>
              </a:rPr>
              <a:t>واسمع لبعضهم يقول:</a:t>
            </a:r>
            <a:endParaRPr lang="en-US" sz="3800" b="1" u="sng" dirty="0" smtClean="0">
              <a:solidFill>
                <a:srgbClr val="FF0066"/>
              </a:solidFill>
              <a:effectLst>
                <a:outerShdw blurRad="38100" dist="38100" dir="2700000" algn="tl">
                  <a:srgbClr val="000000">
                    <a:alpha val="43137"/>
                  </a:srgbClr>
                </a:outerShdw>
              </a:effectLst>
            </a:endParaRPr>
          </a:p>
          <a:p>
            <a:pPr>
              <a:buNone/>
            </a:pPr>
            <a:r>
              <a:rPr lang="ar-SA" sz="3800" b="1" dirty="0" smtClean="0">
                <a:effectLst>
                  <a:outerShdw blurRad="38100" dist="38100" dir="2700000" algn="tl">
                    <a:srgbClr val="000000">
                      <a:alpha val="43137"/>
                    </a:srgbClr>
                  </a:outerShdw>
                </a:effectLst>
              </a:rPr>
              <a:t> "إنه ليمر بالقلب لحظات أقول إن كان أهل </a:t>
            </a:r>
            <a:r>
              <a:rPr lang="en-US" sz="3800" b="1" dirty="0" smtClean="0">
                <a:effectLst>
                  <a:outerShdw blurRad="38100" dist="38100" dir="2700000" algn="tl">
                    <a:srgbClr val="000000">
                      <a:alpha val="43137"/>
                    </a:srgbClr>
                  </a:outerShdw>
                </a:effectLst>
              </a:rPr>
              <a:t>      </a:t>
            </a:r>
            <a:r>
              <a:rPr lang="ar-SA" sz="3800" b="1" dirty="0" smtClean="0">
                <a:effectLst>
                  <a:outerShdw blurRad="38100" dist="38100" dir="2700000" algn="tl">
                    <a:srgbClr val="000000">
                      <a:alpha val="43137"/>
                    </a:srgbClr>
                  </a:outerShdw>
                </a:effectLst>
              </a:rPr>
              <a:t>الجنة في مثل هذا إنهم لفي نعيم"،</a:t>
            </a:r>
            <a:endParaRPr lang="ar-EG" sz="3800" b="1" dirty="0">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spd="med">
    <p:strips dir="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14304" y="-24"/>
            <a:ext cx="9115460" cy="1511288"/>
          </a:xfrm>
        </p:spPr>
        <p:txBody>
          <a:bodyPr>
            <a:noAutofit/>
          </a:bodyPr>
          <a:lstStyle/>
          <a:p>
            <a:pPr algn="r"/>
            <a:r>
              <a:rPr lang="ar-EG" sz="4200" b="1" dirty="0" smtClean="0">
                <a:solidFill>
                  <a:srgbClr val="FF0066"/>
                </a:solidFill>
                <a:effectLst>
                  <a:outerShdw blurRad="38100" dist="38100" dir="2700000" algn="tl">
                    <a:srgbClr val="000000">
                      <a:alpha val="43137"/>
                    </a:srgbClr>
                  </a:outerShdw>
                </a:effectLst>
              </a:rPr>
              <a:t>صلى عليكَ الله ياخيرَ الـــــــورى</a:t>
            </a:r>
            <a:br>
              <a:rPr lang="ar-EG" sz="4200" b="1" dirty="0" smtClean="0">
                <a:solidFill>
                  <a:srgbClr val="FF0066"/>
                </a:solidFill>
                <a:effectLst>
                  <a:outerShdw blurRad="38100" dist="38100" dir="2700000" algn="tl">
                    <a:srgbClr val="000000">
                      <a:alpha val="43137"/>
                    </a:srgbClr>
                  </a:outerShdw>
                </a:effectLst>
              </a:rPr>
            </a:br>
            <a:r>
              <a:rPr lang="ar-EG" sz="4200" b="1" dirty="0" smtClean="0">
                <a:solidFill>
                  <a:srgbClr val="FF0066"/>
                </a:solidFill>
                <a:effectLst>
                  <a:outerShdw blurRad="38100" dist="38100" dir="2700000" algn="tl">
                    <a:srgbClr val="000000">
                      <a:alpha val="43137"/>
                    </a:srgbClr>
                  </a:outerShdw>
                </a:effectLst>
              </a:rPr>
              <a:t>           مـــا مرت الساعاتُ والأيــــامُ</a:t>
            </a:r>
            <a:endParaRPr lang="ar-EG" sz="4200" b="1" dirty="0">
              <a:solidFill>
                <a:srgbClr val="FF0066"/>
              </a:solidFill>
              <a:effectLst>
                <a:outerShdw blurRad="38100" dist="38100" dir="2700000" algn="tl">
                  <a:srgbClr val="000000">
                    <a:alpha val="43137"/>
                  </a:srgbClr>
                </a:outerShdw>
              </a:effectLst>
            </a:endParaRPr>
          </a:p>
        </p:txBody>
      </p:sp>
      <p:pic>
        <p:nvPicPr>
          <p:cNvPr id="3" name="صورة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282" y="660444"/>
            <a:ext cx="8786874" cy="6626208"/>
          </a:xfrm>
        </p:spPr>
        <p:txBody>
          <a:bodyPr>
            <a:normAutofit/>
          </a:bodyPr>
          <a:lstStyle/>
          <a:p>
            <a:pPr>
              <a:buNone/>
            </a:pPr>
            <a:r>
              <a:rPr lang="ar-SA" sz="3800" b="1" u="sng" dirty="0" smtClean="0">
                <a:solidFill>
                  <a:srgbClr val="FF0066"/>
                </a:solidFill>
                <a:effectLst>
                  <a:outerShdw blurRad="38100" dist="38100" dir="2700000" algn="tl">
                    <a:srgbClr val="000000">
                      <a:alpha val="43137"/>
                    </a:srgbClr>
                  </a:outerShdw>
                </a:effectLst>
              </a:rPr>
              <a:t>فكيف السبيل لهذا النعيم؟</a:t>
            </a:r>
            <a:endParaRPr lang="en-US" sz="3800" b="1" u="sng" dirty="0" smtClean="0">
              <a:solidFill>
                <a:srgbClr val="FF0066"/>
              </a:solidFill>
              <a:effectLst>
                <a:outerShdw blurRad="38100" dist="38100" dir="2700000" algn="tl">
                  <a:srgbClr val="000000">
                    <a:alpha val="43137"/>
                  </a:srgbClr>
                </a:outerShdw>
              </a:effectLst>
            </a:endParaRPr>
          </a:p>
          <a:p>
            <a:pPr>
              <a:buNone/>
            </a:pPr>
            <a:r>
              <a:rPr lang="ar-SA" sz="3800" b="1" dirty="0" smtClean="0">
                <a:effectLst>
                  <a:outerShdw blurRad="38100" dist="38100" dir="2700000" algn="tl">
                    <a:srgbClr val="000000">
                      <a:alpha val="43137"/>
                    </a:srgbClr>
                  </a:outerShdw>
                </a:effectLst>
              </a:rPr>
              <a:t>كيف نصوم وكيف نقوم</a:t>
            </a:r>
            <a:endParaRPr lang="en-US" sz="3800" b="1" dirty="0" smtClean="0">
              <a:effectLst>
                <a:outerShdw blurRad="38100" dist="38100" dir="2700000" algn="tl">
                  <a:srgbClr val="000000">
                    <a:alpha val="43137"/>
                  </a:srgbClr>
                </a:outerShdw>
              </a:effectLst>
            </a:endParaRPr>
          </a:p>
          <a:p>
            <a:pPr>
              <a:buNone/>
            </a:pPr>
            <a:r>
              <a:rPr lang="ar-SA" sz="3800" b="1" dirty="0" smtClean="0">
                <a:effectLst>
                  <a:outerShdw blurRad="38100" dist="38100" dir="2700000" algn="tl">
                    <a:srgbClr val="000000">
                      <a:alpha val="43137"/>
                    </a:srgbClr>
                  </a:outerShdw>
                </a:effectLst>
              </a:rPr>
              <a:t>لنجد ما وجد أولئك الرجال؟</a:t>
            </a:r>
            <a:endParaRPr lang="en-US" sz="3800" b="1" dirty="0" smtClean="0">
              <a:effectLst>
                <a:outerShdw blurRad="38100" dist="38100" dir="2700000" algn="tl">
                  <a:srgbClr val="000000">
                    <a:alpha val="43137"/>
                  </a:srgbClr>
                </a:outerShdw>
              </a:effectLst>
            </a:endParaRPr>
          </a:p>
          <a:p>
            <a:r>
              <a:rPr lang="ar-SA" sz="3800" b="1" u="sng" dirty="0" smtClean="0">
                <a:solidFill>
                  <a:srgbClr val="FF0066"/>
                </a:solidFill>
                <a:effectLst>
                  <a:outerShdw blurRad="38100" dist="38100" dir="2700000" algn="tl">
                    <a:srgbClr val="000000">
                      <a:alpha val="43137"/>
                    </a:srgbClr>
                  </a:outerShdw>
                </a:effectLst>
              </a:rPr>
              <a:t>أما الكيفية</a:t>
            </a:r>
            <a:r>
              <a:rPr lang="en-US" sz="3800" b="1" u="sng" dirty="0" smtClean="0">
                <a:solidFill>
                  <a:srgbClr val="FF0066"/>
                </a:solidFill>
                <a:effectLst>
                  <a:outerShdw blurRad="38100" dist="38100" dir="2700000" algn="tl">
                    <a:srgbClr val="000000">
                      <a:alpha val="43137"/>
                    </a:srgbClr>
                  </a:outerShdw>
                </a:effectLst>
              </a:rPr>
              <a:t>..</a:t>
            </a:r>
          </a:p>
          <a:p>
            <a:pPr>
              <a:buNone/>
            </a:pPr>
            <a:r>
              <a:rPr lang="ar-SA" sz="3800" b="1" dirty="0" smtClean="0">
                <a:effectLst>
                  <a:outerShdw blurRad="38100" dist="38100" dir="2700000" algn="tl">
                    <a:srgbClr val="000000">
                      <a:alpha val="43137"/>
                    </a:srgbClr>
                  </a:outerShdw>
                </a:effectLst>
              </a:rPr>
              <a:t> فصم وقم كما كان يصوم ويقوم</a:t>
            </a:r>
            <a:r>
              <a:rPr lang="ar-EG" sz="3800" b="1" dirty="0" smtClean="0">
                <a:effectLst>
                  <a:outerShdw blurRad="38100" dist="38100" dir="2700000" algn="tl">
                    <a:srgbClr val="000000">
                      <a:alpha val="43137"/>
                    </a:srgbClr>
                  </a:outerShdw>
                </a:effectLst>
              </a:rPr>
              <a:t>..</a:t>
            </a:r>
          </a:p>
          <a:p>
            <a:pPr>
              <a:buNone/>
            </a:pPr>
            <a:r>
              <a:rPr lang="ar-SA" sz="3800" b="1" dirty="0" smtClean="0">
                <a:effectLst>
                  <a:outerShdw blurRad="38100" dist="38100" dir="2700000" algn="tl">
                    <a:srgbClr val="000000">
                      <a:alpha val="43137"/>
                    </a:srgbClr>
                  </a:outerShdw>
                </a:effectLst>
              </a:rPr>
              <a:t> قدوتنا وحبيبنا محمد صلى الله عليه وسلم</a:t>
            </a:r>
            <a:r>
              <a:rPr lang="ar-EG" sz="3800" b="1" dirty="0" smtClean="0">
                <a:effectLst>
                  <a:outerShdw blurRad="38100" dist="38100" dir="2700000" algn="tl">
                    <a:srgbClr val="000000">
                      <a:alpha val="43137"/>
                    </a:srgbClr>
                  </a:outerShdw>
                </a:effectLst>
              </a:rPr>
              <a:t>..</a:t>
            </a:r>
          </a:p>
          <a:p>
            <a:pPr>
              <a:buNone/>
            </a:pPr>
            <a:r>
              <a:rPr lang="ar-SA" sz="3800" b="1" dirty="0" smtClean="0">
                <a:solidFill>
                  <a:srgbClr val="FF0066"/>
                </a:solidFill>
                <a:effectLst>
                  <a:outerShdw blurRad="38100" dist="38100" dir="2700000" algn="tl">
                    <a:srgbClr val="000000">
                      <a:alpha val="43137"/>
                    </a:srgbClr>
                  </a:outerShdw>
                </a:effectLst>
              </a:rPr>
              <a:t> "قل إن كنتم تحبون الله فاتبعوني</a:t>
            </a:r>
            <a:endParaRPr lang="ar-EG" sz="3800" b="1" dirty="0" smtClean="0">
              <a:solidFill>
                <a:srgbClr val="FF0066"/>
              </a:solidFill>
              <a:effectLst>
                <a:outerShdw blurRad="38100" dist="38100" dir="2700000" algn="tl">
                  <a:srgbClr val="000000">
                    <a:alpha val="43137"/>
                  </a:srgbClr>
                </a:outerShdw>
              </a:effectLst>
            </a:endParaRPr>
          </a:p>
          <a:p>
            <a:pPr>
              <a:buNone/>
            </a:pPr>
            <a:r>
              <a:rPr lang="ar-EG" sz="3800" b="1" dirty="0" smtClean="0">
                <a:solidFill>
                  <a:srgbClr val="FF0066"/>
                </a:solidFill>
                <a:effectLst>
                  <a:outerShdw blurRad="38100" dist="38100" dir="2700000" algn="tl">
                    <a:srgbClr val="000000">
                      <a:alpha val="43137"/>
                    </a:srgbClr>
                  </a:outerShdw>
                </a:effectLst>
              </a:rPr>
              <a:t>                </a:t>
            </a:r>
            <a:r>
              <a:rPr lang="ar-SA" sz="3800" b="1" dirty="0" smtClean="0">
                <a:solidFill>
                  <a:srgbClr val="FF0066"/>
                </a:solidFill>
                <a:effectLst>
                  <a:outerShdw blurRad="38100" dist="38100" dir="2700000" algn="tl">
                    <a:srgbClr val="000000">
                      <a:alpha val="43137"/>
                    </a:srgbClr>
                  </a:outerShdw>
                </a:effectLst>
              </a:rPr>
              <a:t> يحببكم الله"</a:t>
            </a:r>
            <a:endParaRPr lang="en-US" sz="3800" b="1" dirty="0" smtClean="0">
              <a:solidFill>
                <a:srgbClr val="FF0066"/>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spd="med">
    <p:strips dir="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ar-SA" sz="4800" b="1" u="sng" dirty="0" smtClean="0">
                <a:solidFill>
                  <a:srgbClr val="FF0066"/>
                </a:solidFill>
                <a:effectLst>
                  <a:outerShdw blurRad="38100" dist="38100" dir="2700000" algn="tl">
                    <a:srgbClr val="000000">
                      <a:alpha val="43137"/>
                    </a:srgbClr>
                  </a:outerShdw>
                </a:effectLst>
              </a:rPr>
              <a:t>ولكن الأهم: لماذا نصوم</a:t>
            </a:r>
            <a:r>
              <a:rPr lang="ar-EG" sz="4800" b="1" u="sng" dirty="0" smtClean="0">
                <a:solidFill>
                  <a:srgbClr val="FF0066"/>
                </a:solidFill>
                <a:effectLst>
                  <a:outerShdw blurRad="38100" dist="38100" dir="2700000" algn="tl">
                    <a:srgbClr val="000000">
                      <a:alpha val="43137"/>
                    </a:srgbClr>
                  </a:outerShdw>
                </a:effectLst>
              </a:rPr>
              <a:t>؟؟!!</a:t>
            </a:r>
            <a:endParaRPr lang="ar-EG" sz="4800" b="1" u="sng" dirty="0">
              <a:solidFill>
                <a:srgbClr val="FF0066"/>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0" y="1571613"/>
            <a:ext cx="9144000" cy="5357849"/>
          </a:xfrm>
        </p:spPr>
        <p:txBody>
          <a:bodyPr>
            <a:normAutofit/>
          </a:bodyPr>
          <a:lstStyle/>
          <a:p>
            <a:r>
              <a:rPr lang="ar-SA" sz="3600" b="1" dirty="0" smtClean="0">
                <a:effectLst>
                  <a:outerShdw blurRad="38100" dist="38100" dir="2700000" algn="tl">
                    <a:srgbClr val="000000">
                      <a:alpha val="43137"/>
                    </a:srgbClr>
                  </a:outerShdw>
                </a:effectLst>
              </a:rPr>
              <a:t>سؤال مهم </a:t>
            </a:r>
            <a:r>
              <a:rPr lang="ar-EG" sz="3600" b="1" dirty="0" smtClean="0">
                <a:effectLst>
                  <a:outerShdw blurRad="38100" dist="38100" dir="2700000" algn="tl">
                    <a:srgbClr val="000000">
                      <a:alpha val="43137"/>
                    </a:srgbClr>
                  </a:outerShdw>
                </a:effectLst>
              </a:rPr>
              <a:t>..</a:t>
            </a:r>
          </a:p>
          <a:p>
            <a:pPr>
              <a:buNone/>
            </a:pPr>
            <a:r>
              <a:rPr lang="ar-SA" sz="3600" b="1" dirty="0" smtClean="0">
                <a:effectLst>
                  <a:outerShdw blurRad="38100" dist="38100" dir="2700000" algn="tl">
                    <a:srgbClr val="000000">
                      <a:alpha val="43137"/>
                    </a:srgbClr>
                  </a:outerShdw>
                </a:effectLst>
              </a:rPr>
              <a:t>يجب</a:t>
            </a:r>
            <a:r>
              <a:rPr lang="ar-EG" sz="3600" b="1" dirty="0" smtClean="0">
                <a:effectLst>
                  <a:outerShdw blurRad="38100" dist="38100" dir="2700000" algn="tl">
                    <a:srgbClr val="000000">
                      <a:alpha val="43137"/>
                    </a:srgbClr>
                  </a:outerShdw>
                </a:effectLst>
              </a:rPr>
              <a:t> </a:t>
            </a:r>
            <a:r>
              <a:rPr lang="ar-SA" sz="3600" b="1" dirty="0" smtClean="0">
                <a:effectLst>
                  <a:outerShdw blurRad="38100" dist="38100" dir="2700000" algn="tl">
                    <a:srgbClr val="000000">
                      <a:alpha val="43137"/>
                    </a:srgbClr>
                  </a:outerShdw>
                </a:effectLst>
              </a:rPr>
              <a:t>أن يسأله المسلم نفسه خاصة في رمضان</a:t>
            </a:r>
            <a:r>
              <a:rPr lang="ar-EG" sz="3600" b="1" dirty="0" smtClean="0">
                <a:effectLst>
                  <a:outerShdw blurRad="38100" dist="38100" dir="2700000" algn="tl">
                    <a:srgbClr val="000000">
                      <a:alpha val="43137"/>
                    </a:srgbClr>
                  </a:outerShdw>
                </a:effectLst>
              </a:rPr>
              <a:t>..</a:t>
            </a:r>
          </a:p>
          <a:p>
            <a:pPr>
              <a:buNone/>
            </a:pPr>
            <a:r>
              <a:rPr lang="ar-SA" sz="3600" b="1" dirty="0" smtClean="0">
                <a:effectLst>
                  <a:outerShdw blurRad="38100" dist="38100" dir="2700000" algn="tl">
                    <a:srgbClr val="000000">
                      <a:alpha val="43137"/>
                    </a:srgbClr>
                  </a:outerShdw>
                </a:effectLst>
              </a:rPr>
              <a:t>حتى لا يتحول هذا الشهر من عبادة لها أهداف</a:t>
            </a:r>
            <a:endParaRPr lang="ar-EG" sz="3600" b="1" dirty="0" smtClean="0">
              <a:effectLst>
                <a:outerShdw blurRad="38100" dist="38100" dir="2700000" algn="tl">
                  <a:srgbClr val="000000">
                    <a:alpha val="43137"/>
                  </a:srgbClr>
                </a:outerShdw>
              </a:effectLst>
            </a:endParaRPr>
          </a:p>
          <a:p>
            <a:pPr>
              <a:buNone/>
            </a:pPr>
            <a:r>
              <a:rPr lang="ar-SA" sz="3600" b="1" dirty="0" smtClean="0">
                <a:effectLst>
                  <a:outerShdw blurRad="38100" dist="38100" dir="2700000" algn="tl">
                    <a:srgbClr val="000000">
                      <a:alpha val="43137"/>
                    </a:srgbClr>
                  </a:outerShdw>
                </a:effectLst>
              </a:rPr>
              <a:t>ومقاصد عظيمة إلي عادة ثقيلة</a:t>
            </a:r>
            <a:r>
              <a:rPr lang="ar-EG" sz="3600" b="1" dirty="0" smtClean="0">
                <a:effectLst>
                  <a:outerShdw blurRad="38100" dist="38100" dir="2700000" algn="tl">
                    <a:srgbClr val="000000">
                      <a:alpha val="43137"/>
                    </a:srgbClr>
                  </a:outerShdw>
                </a:effectLst>
              </a:rPr>
              <a:t>..</a:t>
            </a:r>
          </a:p>
          <a:p>
            <a:r>
              <a:rPr lang="ar-SA" sz="3600" b="1" dirty="0" smtClean="0">
                <a:solidFill>
                  <a:srgbClr val="FF0066"/>
                </a:solidFill>
                <a:effectLst>
                  <a:outerShdw blurRad="38100" dist="38100" dir="2700000" algn="tl">
                    <a:srgbClr val="000000">
                      <a:alpha val="43137"/>
                    </a:srgbClr>
                  </a:outerShdw>
                </a:effectLst>
              </a:rPr>
              <a:t>ووضوح الهدف في </a:t>
            </a:r>
            <a:r>
              <a:rPr lang="ar-EG" sz="3600" b="1" dirty="0" smtClean="0">
                <a:solidFill>
                  <a:srgbClr val="FF0066"/>
                </a:solidFill>
                <a:effectLst>
                  <a:outerShdw blurRad="38100" dist="38100" dir="2700000" algn="tl">
                    <a:srgbClr val="000000">
                      <a:alpha val="43137"/>
                    </a:srgbClr>
                  </a:outerShdw>
                </a:effectLst>
              </a:rPr>
              <a:t>أ</a:t>
            </a:r>
            <a:r>
              <a:rPr lang="ar-SA" sz="3600" b="1" dirty="0" smtClean="0">
                <a:solidFill>
                  <a:srgbClr val="FF0066"/>
                </a:solidFill>
                <a:effectLst>
                  <a:outerShdw blurRad="38100" dist="38100" dir="2700000" algn="tl">
                    <a:srgbClr val="000000">
                      <a:alpha val="43137"/>
                    </a:srgbClr>
                  </a:outerShdw>
                </a:effectLst>
              </a:rPr>
              <a:t>ي عمل تقوم به يسهل عليك</a:t>
            </a:r>
            <a:endParaRPr lang="ar-EG" sz="3600" b="1" dirty="0" smtClean="0">
              <a:solidFill>
                <a:srgbClr val="FF0066"/>
              </a:solidFill>
              <a:effectLst>
                <a:outerShdw blurRad="38100" dist="38100" dir="2700000" algn="tl">
                  <a:srgbClr val="000000">
                    <a:alpha val="43137"/>
                  </a:srgbClr>
                </a:outerShdw>
              </a:effectLst>
            </a:endParaRPr>
          </a:p>
          <a:p>
            <a:pPr>
              <a:buNone/>
            </a:pPr>
            <a:r>
              <a:rPr lang="ar-SA" sz="3600" b="1" dirty="0" smtClean="0">
                <a:solidFill>
                  <a:srgbClr val="FF0066"/>
                </a:solidFill>
                <a:effectLst>
                  <a:outerShdw blurRad="38100" dist="38100" dir="2700000" algn="tl">
                    <a:srgbClr val="000000">
                      <a:alpha val="43137"/>
                    </a:srgbClr>
                  </a:outerShdw>
                </a:effectLst>
              </a:rPr>
              <a:t> ذلك العمل</a:t>
            </a:r>
            <a:r>
              <a:rPr lang="ar-EG" sz="3600" b="1" dirty="0" smtClean="0">
                <a:solidFill>
                  <a:srgbClr val="FF0066"/>
                </a:solidFill>
                <a:effectLst>
                  <a:outerShdw blurRad="38100" dist="38100" dir="2700000" algn="tl">
                    <a:srgbClr val="000000">
                      <a:alpha val="43137"/>
                    </a:srgbClr>
                  </a:outerShdw>
                </a:effectLst>
              </a:rPr>
              <a:t>..</a:t>
            </a:r>
            <a:r>
              <a:rPr lang="ar-SA" sz="3600" b="1" dirty="0" smtClean="0">
                <a:solidFill>
                  <a:srgbClr val="FF0066"/>
                </a:solidFill>
                <a:effectLst>
                  <a:outerShdw blurRad="38100" dist="38100" dir="2700000" algn="tl">
                    <a:srgbClr val="000000">
                      <a:alpha val="43137"/>
                    </a:srgbClr>
                  </a:outerShdw>
                </a:effectLst>
              </a:rPr>
              <a:t> ويدفعك الاجتهاد والمجاهدة للوصول إليه</a:t>
            </a:r>
            <a:r>
              <a:rPr lang="ar-EG" sz="3600" b="1" dirty="0" smtClean="0">
                <a:solidFill>
                  <a:srgbClr val="FF0066"/>
                </a:solidFill>
                <a:effectLst>
                  <a:outerShdw blurRad="38100" dist="38100" dir="2700000" algn="tl">
                    <a:srgbClr val="000000">
                      <a:alpha val="43137"/>
                    </a:srgbClr>
                  </a:outerShdw>
                </a:effectLst>
              </a:rPr>
              <a:t>..</a:t>
            </a:r>
            <a:r>
              <a:rPr lang="ar-SA" sz="3600" b="1" dirty="0" smtClean="0">
                <a:solidFill>
                  <a:srgbClr val="FF0066"/>
                </a:solidFill>
                <a:effectLst>
                  <a:outerShdw blurRad="38100" dist="38100" dir="2700000" algn="tl">
                    <a:srgbClr val="000000">
                      <a:alpha val="43137"/>
                    </a:srgbClr>
                  </a:outerShdw>
                </a:effectLst>
              </a:rPr>
              <a:t> </a:t>
            </a:r>
            <a:endParaRPr lang="en-US" sz="3600" b="1" dirty="0" smtClean="0">
              <a:solidFill>
                <a:srgbClr val="FF0066"/>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spd="med">
    <p:strips dir="ru"/>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472" y="660396"/>
            <a:ext cx="8472518" cy="5911876"/>
          </a:xfrm>
        </p:spPr>
        <p:txBody>
          <a:bodyPr>
            <a:normAutofit/>
          </a:bodyPr>
          <a:lstStyle/>
          <a:p>
            <a:r>
              <a:rPr lang="ar-SA" sz="4000" b="1" u="sng" dirty="0" smtClean="0">
                <a:solidFill>
                  <a:srgbClr val="FF0066"/>
                </a:solidFill>
                <a:effectLst>
                  <a:outerShdw blurRad="38100" dist="38100" dir="2700000" algn="tl">
                    <a:srgbClr val="000000">
                      <a:alpha val="43137"/>
                    </a:srgbClr>
                  </a:outerShdw>
                </a:effectLst>
              </a:rPr>
              <a:t>ربما حدثتك نفسك فقالت:</a:t>
            </a:r>
            <a:endParaRPr lang="ar-EG" sz="4000" b="1" u="sng" dirty="0" smtClean="0">
              <a:solidFill>
                <a:srgbClr val="FF0066"/>
              </a:solidFill>
              <a:effectLst>
                <a:outerShdw blurRad="38100" dist="38100" dir="2700000" algn="tl">
                  <a:srgbClr val="000000">
                    <a:alpha val="43137"/>
                  </a:srgbClr>
                </a:outerShdw>
              </a:effectLst>
            </a:endParaRPr>
          </a:p>
          <a:p>
            <a:pPr>
              <a:buNone/>
            </a:pPr>
            <a:r>
              <a:rPr lang="ar-SA" sz="4000" b="1" dirty="0" smtClean="0">
                <a:effectLst>
                  <a:outerShdw blurRad="38100" dist="38100" dir="2700000" algn="tl">
                    <a:srgbClr val="000000">
                      <a:alpha val="43137"/>
                    </a:srgbClr>
                  </a:outerShdw>
                </a:effectLst>
              </a:rPr>
              <a:t> لماذا الله أمرنا بالصيام؟</a:t>
            </a:r>
            <a:endParaRPr lang="ar-EG" sz="4000" b="1" dirty="0" smtClean="0">
              <a:effectLst>
                <a:outerShdw blurRad="38100" dist="38100" dir="2700000" algn="tl">
                  <a:srgbClr val="000000">
                    <a:alpha val="43137"/>
                  </a:srgbClr>
                </a:outerShdw>
              </a:effectLst>
            </a:endParaRPr>
          </a:p>
          <a:p>
            <a:pPr>
              <a:buNone/>
            </a:pPr>
            <a:r>
              <a:rPr lang="ar-SA" sz="4000" b="1" dirty="0" smtClean="0">
                <a:effectLst>
                  <a:outerShdw blurRad="38100" dist="38100" dir="2700000" algn="tl">
                    <a:srgbClr val="000000">
                      <a:alpha val="43137"/>
                    </a:srgbClr>
                  </a:outerShdw>
                </a:effectLst>
              </a:rPr>
              <a:t> ولماذا فرض علينا شهر رمضان؟ </a:t>
            </a:r>
            <a:endParaRPr lang="en-US" sz="4000" b="1" dirty="0" smtClean="0">
              <a:effectLst>
                <a:outerShdw blurRad="38100" dist="38100" dir="2700000" algn="tl">
                  <a:srgbClr val="000000">
                    <a:alpha val="43137"/>
                  </a:srgbClr>
                </a:outerShdw>
              </a:effectLst>
            </a:endParaRPr>
          </a:p>
          <a:p>
            <a:r>
              <a:rPr lang="ar-SA" sz="4000" b="1" u="sng" dirty="0" smtClean="0">
                <a:solidFill>
                  <a:srgbClr val="FF0066"/>
                </a:solidFill>
                <a:effectLst>
                  <a:outerShdw blurRad="38100" dist="38100" dir="2700000" algn="tl">
                    <a:srgbClr val="000000">
                      <a:alpha val="43137"/>
                    </a:srgbClr>
                  </a:outerShdw>
                </a:effectLst>
              </a:rPr>
              <a:t>فأقول</a:t>
            </a:r>
            <a:r>
              <a:rPr lang="ar-EG" sz="4000" b="1" u="sng" dirty="0" smtClean="0">
                <a:solidFill>
                  <a:srgbClr val="FF0066"/>
                </a:solidFill>
                <a:effectLst>
                  <a:outerShdw blurRad="38100" dist="38100" dir="2700000" algn="tl">
                    <a:srgbClr val="000000">
                      <a:alpha val="43137"/>
                    </a:srgbClr>
                  </a:outerShdw>
                </a:effectLst>
              </a:rPr>
              <a:t>..</a:t>
            </a:r>
          </a:p>
          <a:p>
            <a:pPr>
              <a:buNone/>
            </a:pPr>
            <a:endParaRPr lang="ar-EG" sz="1400" b="1" u="sng" dirty="0" smtClean="0">
              <a:solidFill>
                <a:srgbClr val="FF0066"/>
              </a:solidFill>
              <a:effectLst>
                <a:outerShdw blurRad="38100" dist="38100" dir="2700000" algn="tl">
                  <a:srgbClr val="000000">
                    <a:alpha val="43137"/>
                  </a:srgbClr>
                </a:outerShdw>
              </a:effectLst>
            </a:endParaRPr>
          </a:p>
          <a:p>
            <a:pPr>
              <a:buNone/>
            </a:pPr>
            <a:r>
              <a:rPr lang="ar-SA" sz="4000" b="1" dirty="0" smtClean="0">
                <a:effectLst>
                  <a:outerShdw blurRad="38100" dist="38100" dir="2700000" algn="tl">
                    <a:srgbClr val="000000">
                      <a:alpha val="43137"/>
                    </a:srgbClr>
                  </a:outerShdw>
                </a:effectLst>
              </a:rPr>
              <a:t> حاشا الله عز وجل أن يكون المراد تجويعنا وتعطيشنا وإتعابنا وهو أرحم الراحمين</a:t>
            </a:r>
            <a:r>
              <a:rPr lang="ar-EG" sz="4000" b="1" dirty="0" smtClean="0">
                <a:effectLst>
                  <a:outerShdw blurRad="38100" dist="38100" dir="2700000" algn="tl">
                    <a:srgbClr val="000000">
                      <a:alpha val="43137"/>
                    </a:srgbClr>
                  </a:outerShdw>
                </a:effectLst>
              </a:rPr>
              <a:t>..</a:t>
            </a:r>
            <a:r>
              <a:rPr lang="ar-SA" sz="4000" b="1" dirty="0" smtClean="0">
                <a:effectLst>
                  <a:outerShdw blurRad="38100" dist="38100" dir="2700000" algn="tl">
                    <a:srgbClr val="000000">
                      <a:alpha val="43137"/>
                    </a:srgbClr>
                  </a:outerShdw>
                </a:effectLst>
              </a:rPr>
              <a:t> وهو أرحم من الأم بولدها</a:t>
            </a:r>
            <a:r>
              <a:rPr lang="ar-EG" sz="4000" b="1" dirty="0" smtClean="0">
                <a:effectLst>
                  <a:outerShdw blurRad="38100" dist="38100" dir="2700000" algn="tl">
                    <a:srgbClr val="000000">
                      <a:alpha val="43137"/>
                    </a:srgbClr>
                  </a:outerShdw>
                </a:effectLst>
              </a:rPr>
              <a:t>!!</a:t>
            </a:r>
            <a:endParaRPr lang="ar-EG" sz="4000" b="1" dirty="0">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spd="med">
    <p:strips dir="l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57224" y="874710"/>
            <a:ext cx="8229600" cy="5840438"/>
          </a:xfrm>
        </p:spPr>
        <p:txBody>
          <a:bodyPr>
            <a:normAutofit/>
          </a:bodyPr>
          <a:lstStyle/>
          <a:p>
            <a:r>
              <a:rPr lang="ar-SA" sz="4000" b="1" u="sng" dirty="0" smtClean="0">
                <a:effectLst>
                  <a:outerShdw blurRad="38100" dist="38100" dir="2700000" algn="tl">
                    <a:srgbClr val="000000">
                      <a:alpha val="43137"/>
                    </a:srgbClr>
                  </a:outerShdw>
                </a:effectLst>
              </a:rPr>
              <a:t>هناك ثمرة وغاية عظيمة</a:t>
            </a:r>
            <a:endParaRPr lang="ar-EG" sz="4000" b="1" u="sng" dirty="0" smtClean="0">
              <a:effectLst>
                <a:outerShdw blurRad="38100" dist="38100" dir="2700000" algn="tl">
                  <a:srgbClr val="000000">
                    <a:alpha val="43137"/>
                  </a:srgbClr>
                </a:outerShdw>
              </a:effectLst>
            </a:endParaRPr>
          </a:p>
          <a:p>
            <a:pPr>
              <a:buNone/>
            </a:pPr>
            <a:r>
              <a:rPr lang="ar-SA" sz="4000" b="1" u="sng" dirty="0" smtClean="0">
                <a:effectLst>
                  <a:outerShdw blurRad="38100" dist="38100" dir="2700000" algn="tl">
                    <a:srgbClr val="000000">
                      <a:alpha val="43137"/>
                    </a:srgbClr>
                  </a:outerShdw>
                </a:effectLst>
              </a:rPr>
              <a:t>بينها الله عز وجل من شهر الصيام</a:t>
            </a:r>
            <a:endParaRPr lang="ar-EG" sz="4000" b="1" u="sng" dirty="0" smtClean="0">
              <a:effectLst>
                <a:outerShdw blurRad="38100" dist="38100" dir="2700000" algn="tl">
                  <a:srgbClr val="000000">
                    <a:alpha val="43137"/>
                  </a:srgbClr>
                </a:outerShdw>
              </a:effectLst>
            </a:endParaRPr>
          </a:p>
          <a:p>
            <a:pPr>
              <a:buNone/>
            </a:pPr>
            <a:r>
              <a:rPr lang="ar-SA" sz="4000" b="1" u="sng" dirty="0" smtClean="0">
                <a:effectLst>
                  <a:outerShdw blurRad="38100" dist="38100" dir="2700000" algn="tl">
                    <a:srgbClr val="000000">
                      <a:alpha val="43137"/>
                    </a:srgbClr>
                  </a:outerShdw>
                </a:effectLst>
              </a:rPr>
              <a:t> بقوله: </a:t>
            </a:r>
            <a:endParaRPr lang="ar-EG" sz="4000" b="1" u="sng" dirty="0" smtClean="0">
              <a:effectLst>
                <a:outerShdw blurRad="38100" dist="38100" dir="2700000" algn="tl">
                  <a:srgbClr val="000000">
                    <a:alpha val="43137"/>
                  </a:srgbClr>
                </a:outerShdw>
              </a:effectLst>
            </a:endParaRPr>
          </a:p>
          <a:p>
            <a:pPr>
              <a:buNone/>
            </a:pPr>
            <a:r>
              <a:rPr lang="ar-EG" sz="2000" b="1" dirty="0" smtClean="0">
                <a:solidFill>
                  <a:srgbClr val="FF0066"/>
                </a:solidFill>
                <a:effectLst>
                  <a:outerShdw blurRad="38100" dist="38100" dir="2700000" algn="tl">
                    <a:srgbClr val="000000">
                      <a:alpha val="43137"/>
                    </a:srgbClr>
                  </a:outerShdw>
                </a:effectLst>
              </a:rPr>
              <a:t>  </a:t>
            </a:r>
          </a:p>
          <a:p>
            <a:pPr>
              <a:buNone/>
            </a:pPr>
            <a:r>
              <a:rPr lang="ar-SA" sz="4400" b="1" dirty="0" smtClean="0">
                <a:solidFill>
                  <a:srgbClr val="FF0066"/>
                </a:solidFill>
                <a:effectLst>
                  <a:outerShdw blurRad="38100" dist="38100" dir="2700000" algn="tl">
                    <a:srgbClr val="000000">
                      <a:alpha val="43137"/>
                    </a:srgbClr>
                  </a:outerShdw>
                </a:effectLst>
              </a:rPr>
              <a:t>"يا أيها الذين آمنوا كتب عليكم الصيام كما</a:t>
            </a:r>
            <a:endParaRPr lang="ar-EG" sz="4400" b="1" dirty="0" smtClean="0">
              <a:solidFill>
                <a:srgbClr val="FF0066"/>
              </a:solidFill>
              <a:effectLst>
                <a:outerShdw blurRad="38100" dist="38100" dir="2700000" algn="tl">
                  <a:srgbClr val="000000">
                    <a:alpha val="43137"/>
                  </a:srgbClr>
                </a:outerShdw>
              </a:effectLst>
            </a:endParaRPr>
          </a:p>
          <a:p>
            <a:pPr>
              <a:buNone/>
            </a:pPr>
            <a:r>
              <a:rPr lang="ar-EG" sz="4400" b="1" dirty="0" smtClean="0">
                <a:solidFill>
                  <a:srgbClr val="FF0066"/>
                </a:solidFill>
                <a:effectLst>
                  <a:outerShdw blurRad="38100" dist="38100" dir="2700000" algn="tl">
                    <a:srgbClr val="000000">
                      <a:alpha val="43137"/>
                    </a:srgbClr>
                  </a:outerShdw>
                </a:effectLst>
              </a:rPr>
              <a:t>          </a:t>
            </a:r>
            <a:r>
              <a:rPr lang="ar-SA" sz="4400" b="1" dirty="0" smtClean="0">
                <a:solidFill>
                  <a:srgbClr val="FF0066"/>
                </a:solidFill>
                <a:effectLst>
                  <a:outerShdw blurRad="38100" dist="38100" dir="2700000" algn="tl">
                    <a:srgbClr val="000000">
                      <a:alpha val="43137"/>
                    </a:srgbClr>
                  </a:outerShdw>
                </a:effectLst>
              </a:rPr>
              <a:t> كتب على الذين من قبلكم </a:t>
            </a:r>
            <a:endParaRPr lang="ar-EG" sz="4400" b="1" dirty="0" smtClean="0">
              <a:solidFill>
                <a:srgbClr val="FF0066"/>
              </a:solidFill>
              <a:effectLst>
                <a:outerShdw blurRad="38100" dist="38100" dir="2700000" algn="tl">
                  <a:srgbClr val="000000">
                    <a:alpha val="43137"/>
                  </a:srgbClr>
                </a:outerShdw>
              </a:effectLst>
            </a:endParaRPr>
          </a:p>
          <a:p>
            <a:pPr>
              <a:buNone/>
            </a:pPr>
            <a:r>
              <a:rPr lang="ar-EG" sz="6000" b="1" dirty="0" smtClean="0">
                <a:solidFill>
                  <a:schemeClr val="accent3">
                    <a:lumMod val="50000"/>
                  </a:schemeClr>
                </a:solidFill>
                <a:effectLst>
                  <a:outerShdw blurRad="38100" dist="38100" dir="2700000" algn="tl">
                    <a:srgbClr val="000000">
                      <a:alpha val="43137"/>
                    </a:srgbClr>
                  </a:outerShdw>
                </a:effectLst>
              </a:rPr>
              <a:t>           </a:t>
            </a:r>
            <a:r>
              <a:rPr lang="ar-SA" sz="6000" b="1" dirty="0" smtClean="0">
                <a:solidFill>
                  <a:schemeClr val="accent3">
                    <a:lumMod val="50000"/>
                  </a:schemeClr>
                </a:solidFill>
                <a:effectLst>
                  <a:outerShdw blurRad="38100" dist="38100" dir="2700000" algn="tl">
                    <a:srgbClr val="000000">
                      <a:alpha val="43137"/>
                    </a:srgbClr>
                  </a:outerShdw>
                </a:effectLst>
              </a:rPr>
              <a:t>لعلكم تتقون"</a:t>
            </a:r>
            <a:endParaRPr lang="ar-EG" sz="6000" b="1" dirty="0">
              <a:solidFill>
                <a:schemeClr val="accent3">
                  <a:lumMod val="50000"/>
                </a:schemeClr>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spd="med">
    <p:strips dir="l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42852"/>
            <a:ext cx="9144000" cy="6500858"/>
          </a:xfrm>
        </p:spPr>
        <p:txBody>
          <a:bodyPr>
            <a:normAutofit/>
          </a:bodyPr>
          <a:lstStyle/>
          <a:p>
            <a:r>
              <a:rPr lang="ar-SA" sz="4400" b="1" u="sng" dirty="0" smtClean="0">
                <a:solidFill>
                  <a:srgbClr val="FF0066"/>
                </a:solidFill>
                <a:effectLst>
                  <a:outerShdw blurRad="38100" dist="38100" dir="2700000" algn="tl">
                    <a:srgbClr val="000000">
                      <a:alpha val="43137"/>
                    </a:srgbClr>
                  </a:outerShdw>
                </a:effectLst>
              </a:rPr>
              <a:t>إذا فالغاية الأولى </a:t>
            </a:r>
            <a:endParaRPr lang="ar-EG" sz="4400" b="1" u="sng" dirty="0" smtClean="0">
              <a:solidFill>
                <a:srgbClr val="FF0066"/>
              </a:solidFill>
              <a:effectLst>
                <a:outerShdw blurRad="38100" dist="38100" dir="2700000" algn="tl">
                  <a:srgbClr val="000000">
                    <a:alpha val="43137"/>
                  </a:srgbClr>
                </a:outerShdw>
              </a:effectLst>
            </a:endParaRPr>
          </a:p>
          <a:p>
            <a:pPr>
              <a:buNone/>
            </a:pPr>
            <a:r>
              <a:rPr lang="ar-SA" sz="4400" b="1" u="sng" dirty="0" smtClean="0">
                <a:solidFill>
                  <a:srgbClr val="FF0066"/>
                </a:solidFill>
                <a:effectLst>
                  <a:outerShdw blurRad="38100" dist="38100" dir="2700000" algn="tl">
                    <a:srgbClr val="000000">
                      <a:alpha val="43137"/>
                    </a:srgbClr>
                  </a:outerShdw>
                </a:effectLst>
              </a:rPr>
              <a:t>والهدف الأسمى من صيام رمضان. </a:t>
            </a:r>
            <a:endParaRPr lang="ar-EG" sz="4400" b="1" u="sng" dirty="0" smtClean="0">
              <a:solidFill>
                <a:srgbClr val="FF0066"/>
              </a:solidFill>
              <a:effectLst>
                <a:outerShdw blurRad="38100" dist="38100" dir="2700000" algn="tl">
                  <a:srgbClr val="000000">
                    <a:alpha val="43137"/>
                  </a:srgbClr>
                </a:outerShdw>
              </a:effectLst>
            </a:endParaRPr>
          </a:p>
          <a:p>
            <a:pPr>
              <a:buNone/>
            </a:pPr>
            <a:endParaRPr lang="en-US" sz="1600" b="1" dirty="0" smtClean="0">
              <a:effectLst>
                <a:outerShdw blurRad="38100" dist="38100" dir="2700000" algn="tl">
                  <a:srgbClr val="000000">
                    <a:alpha val="43137"/>
                  </a:srgbClr>
                </a:outerShdw>
              </a:effectLst>
            </a:endParaRPr>
          </a:p>
          <a:p>
            <a:r>
              <a:rPr lang="ar-SA" sz="4400" b="1" dirty="0" smtClean="0">
                <a:effectLst>
                  <a:outerShdw blurRad="38100" dist="38100" dir="2700000" algn="tl">
                    <a:srgbClr val="000000">
                      <a:alpha val="43137"/>
                    </a:srgbClr>
                  </a:outerShdw>
                </a:effectLst>
              </a:rPr>
              <a:t>إعداد القلوب للتقوى ومراقبة الله</a:t>
            </a:r>
            <a:r>
              <a:rPr lang="ar-EG" sz="4400" b="1" dirty="0" smtClean="0">
                <a:effectLst>
                  <a:outerShdw blurRad="38100" dist="38100" dir="2700000" algn="tl">
                    <a:srgbClr val="000000">
                      <a:alpha val="43137"/>
                    </a:srgbClr>
                  </a:outerShdw>
                </a:effectLst>
              </a:rPr>
              <a:t>..</a:t>
            </a:r>
            <a:r>
              <a:rPr lang="ar-SA" sz="4400" b="1" dirty="0" smtClean="0">
                <a:effectLst>
                  <a:outerShdw blurRad="38100" dist="38100" dir="2700000" algn="tl">
                    <a:srgbClr val="000000">
                      <a:alpha val="43137"/>
                    </a:srgbClr>
                  </a:outerShdw>
                </a:effectLst>
              </a:rPr>
              <a:t>. </a:t>
            </a:r>
            <a:endParaRPr lang="en-US" sz="4400" b="1" dirty="0" smtClean="0">
              <a:effectLst>
                <a:outerShdw blurRad="38100" dist="38100" dir="2700000" algn="tl">
                  <a:srgbClr val="000000">
                    <a:alpha val="43137"/>
                  </a:srgbClr>
                </a:outerShdw>
              </a:effectLst>
            </a:endParaRPr>
          </a:p>
          <a:p>
            <a:r>
              <a:rPr lang="ar-SA" sz="4400" b="1" dirty="0" smtClean="0">
                <a:effectLst>
                  <a:outerShdw blurRad="38100" dist="38100" dir="2700000" algn="tl">
                    <a:srgbClr val="000000">
                      <a:alpha val="43137"/>
                    </a:srgbClr>
                  </a:outerShdw>
                </a:effectLst>
              </a:rPr>
              <a:t>إعداد القلوب لخشية الله</a:t>
            </a:r>
            <a:r>
              <a:rPr lang="ar-EG" sz="4400" b="1" dirty="0" smtClean="0">
                <a:effectLst>
                  <a:outerShdw blurRad="38100" dist="38100" dir="2700000" algn="tl">
                    <a:srgbClr val="000000">
                      <a:alpha val="43137"/>
                    </a:srgbClr>
                  </a:outerShdw>
                </a:effectLst>
              </a:rPr>
              <a:t>..</a:t>
            </a:r>
            <a:r>
              <a:rPr lang="ar-SA" sz="4400" b="1" dirty="0" smtClean="0">
                <a:effectLst>
                  <a:outerShdw blurRad="38100" dist="38100" dir="2700000" algn="tl">
                    <a:srgbClr val="000000">
                      <a:alpha val="43137"/>
                    </a:srgbClr>
                  </a:outerShdw>
                </a:effectLst>
              </a:rPr>
              <a:t>. </a:t>
            </a:r>
            <a:endParaRPr lang="ar-EG" sz="4400" b="1" dirty="0" smtClean="0">
              <a:effectLst>
                <a:outerShdw blurRad="38100" dist="38100" dir="2700000" algn="tl">
                  <a:srgbClr val="000000">
                    <a:alpha val="43137"/>
                  </a:srgbClr>
                </a:outerShdw>
              </a:effectLst>
            </a:endParaRPr>
          </a:p>
          <a:p>
            <a:r>
              <a:rPr lang="ar-SA" sz="4400" b="1" dirty="0" smtClean="0">
                <a:effectLst>
                  <a:outerShdw blurRad="38100" dist="38100" dir="2700000" algn="tl">
                    <a:srgbClr val="000000">
                      <a:alpha val="43137"/>
                    </a:srgbClr>
                  </a:outerShdw>
                </a:effectLst>
              </a:rPr>
              <a:t>فالصوم يجعل القلوب لينة رقيقة</a:t>
            </a:r>
            <a:r>
              <a:rPr lang="ar-EG" sz="4400" b="1" dirty="0" smtClean="0">
                <a:effectLst>
                  <a:outerShdw blurRad="38100" dist="38100" dir="2700000" algn="tl">
                    <a:srgbClr val="000000">
                      <a:alpha val="43137"/>
                    </a:srgbClr>
                  </a:outerShdw>
                </a:effectLst>
              </a:rPr>
              <a:t>..</a:t>
            </a:r>
          </a:p>
          <a:p>
            <a:r>
              <a:rPr lang="ar-SA" sz="4400" b="1" dirty="0" smtClean="0">
                <a:effectLst>
                  <a:outerShdw blurRad="38100" dist="38100" dir="2700000" algn="tl">
                    <a:srgbClr val="000000">
                      <a:alpha val="43137"/>
                    </a:srgbClr>
                  </a:outerShdw>
                </a:effectLst>
              </a:rPr>
              <a:t> يجعلها ذات شفافية وحساسية</a:t>
            </a:r>
            <a:r>
              <a:rPr lang="ar-EG" sz="4400" b="1" dirty="0" smtClean="0">
                <a:effectLst>
                  <a:outerShdw blurRad="38100" dist="38100" dir="2700000" algn="tl">
                    <a:srgbClr val="000000">
                      <a:alpha val="43137"/>
                    </a:srgbClr>
                  </a:outerShdw>
                </a:effectLst>
              </a:rPr>
              <a:t>..</a:t>
            </a:r>
          </a:p>
          <a:p>
            <a:r>
              <a:rPr lang="ar-SA" sz="4400" b="1" dirty="0" smtClean="0">
                <a:effectLst>
                  <a:outerShdw blurRad="38100" dist="38100" dir="2700000" algn="tl">
                    <a:srgbClr val="000000">
                      <a:alpha val="43137"/>
                    </a:srgbClr>
                  </a:outerShdw>
                </a:effectLst>
              </a:rPr>
              <a:t> يجعلها وجلة حية.. يوقظ القلوب</a:t>
            </a:r>
            <a:r>
              <a:rPr lang="ar-EG" sz="4400" b="1" dirty="0" smtClean="0">
                <a:effectLst>
                  <a:outerShdw blurRad="38100" dist="38100" dir="2700000" algn="tl">
                    <a:srgbClr val="000000">
                      <a:alpha val="43137"/>
                    </a:srgbClr>
                  </a:outerShdw>
                </a:effectLst>
              </a:rPr>
              <a:t>!!</a:t>
            </a:r>
          </a:p>
          <a:p>
            <a:endParaRPr lang="en-US" sz="4400" b="1" dirty="0" smtClean="0">
              <a:effectLst>
                <a:outerShdw blurRad="38100" dist="38100" dir="2700000" algn="tl">
                  <a:srgbClr val="000000">
                    <a:alpha val="43137"/>
                  </a:srgbClr>
                </a:outerShdw>
              </a:effectLst>
            </a:endParaRPr>
          </a:p>
          <a:p>
            <a:endParaRPr lang="ar-EG" sz="4400" b="1" dirty="0">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spd="med">
    <p:strips dir="l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29010" y="142852"/>
            <a:ext cx="8229600" cy="1143000"/>
          </a:xfrm>
        </p:spPr>
        <p:txBody>
          <a:bodyPr>
            <a:normAutofit/>
          </a:bodyPr>
          <a:lstStyle/>
          <a:p>
            <a:r>
              <a:rPr lang="ar-SA" sz="5400" b="1" u="sng" dirty="0" smtClean="0">
                <a:solidFill>
                  <a:srgbClr val="FF0066"/>
                </a:solidFill>
                <a:effectLst>
                  <a:outerShdw blurRad="38100" dist="38100" dir="2700000" algn="tl">
                    <a:srgbClr val="000000">
                      <a:alpha val="43137"/>
                    </a:srgbClr>
                  </a:outerShdw>
                </a:effectLst>
              </a:rPr>
              <a:t>ثمار الصيام</a:t>
            </a:r>
            <a:endParaRPr lang="ar-EG" sz="5400" b="1" u="sng" dirty="0">
              <a:solidFill>
                <a:srgbClr val="FF0066"/>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214282" y="1285860"/>
            <a:ext cx="8643998" cy="5143535"/>
          </a:xfrm>
        </p:spPr>
        <p:txBody>
          <a:bodyPr>
            <a:normAutofit fontScale="92500" lnSpcReduction="10000"/>
          </a:bodyPr>
          <a:lstStyle/>
          <a:p>
            <a:r>
              <a:rPr lang="ar-SA" sz="4000" b="1" dirty="0" smtClean="0">
                <a:effectLst>
                  <a:outerShdw blurRad="38100" dist="38100" dir="2700000" algn="tl">
                    <a:srgbClr val="000000">
                      <a:alpha val="43137"/>
                    </a:srgbClr>
                  </a:outerShdw>
                </a:effectLst>
              </a:rPr>
              <a:t>ومن اعظم ثمار الصيام</a:t>
            </a:r>
            <a:r>
              <a:rPr lang="ar-EG" sz="4000" b="1" dirty="0" smtClean="0">
                <a:effectLst>
                  <a:outerShdw blurRad="38100" dist="38100" dir="2700000" algn="tl">
                    <a:srgbClr val="000000">
                      <a:alpha val="43137"/>
                    </a:srgbClr>
                  </a:outerShdw>
                </a:effectLst>
              </a:rPr>
              <a:t>..</a:t>
            </a:r>
          </a:p>
          <a:p>
            <a:pPr>
              <a:buNone/>
            </a:pPr>
            <a:r>
              <a:rPr lang="ar-SA" sz="4000" b="1" dirty="0" smtClean="0">
                <a:effectLst>
                  <a:outerShdw blurRad="38100" dist="38100" dir="2700000" algn="tl">
                    <a:srgbClr val="000000">
                      <a:alpha val="43137"/>
                    </a:srgbClr>
                  </a:outerShdw>
                </a:effectLst>
              </a:rPr>
              <a:t> تربية القلوب على مراقبة الله</a:t>
            </a:r>
            <a:endParaRPr lang="ar-EG" sz="4000" b="1" dirty="0" smtClean="0">
              <a:effectLst>
                <a:outerShdw blurRad="38100" dist="38100" dir="2700000" algn="tl">
                  <a:srgbClr val="000000">
                    <a:alpha val="43137"/>
                  </a:srgbClr>
                </a:outerShdw>
              </a:effectLst>
            </a:endParaRPr>
          </a:p>
          <a:p>
            <a:pPr>
              <a:buNone/>
            </a:pPr>
            <a:r>
              <a:rPr lang="ar-SA" sz="4000" b="1" dirty="0" smtClean="0">
                <a:effectLst>
                  <a:outerShdw blurRad="38100" dist="38100" dir="2700000" algn="tl">
                    <a:srgbClr val="000000">
                      <a:alpha val="43137"/>
                    </a:srgbClr>
                  </a:outerShdw>
                </a:effectLst>
              </a:rPr>
              <a:t> وتعويدها على الخوف والحياء منه</a:t>
            </a:r>
            <a:r>
              <a:rPr lang="ar-EG" sz="4000" b="1" dirty="0" smtClean="0">
                <a:effectLst>
                  <a:outerShdw blurRad="38100" dist="38100" dir="2700000" algn="tl">
                    <a:srgbClr val="000000">
                      <a:alpha val="43137"/>
                    </a:srgbClr>
                  </a:outerShdw>
                </a:effectLst>
              </a:rPr>
              <a:t>.</a:t>
            </a:r>
            <a:r>
              <a:rPr lang="ar-SA" sz="4000" b="1" dirty="0" smtClean="0">
                <a:effectLst>
                  <a:outerShdw blurRad="38100" dist="38100" dir="2700000" algn="tl">
                    <a:srgbClr val="000000">
                      <a:alpha val="43137"/>
                    </a:srgbClr>
                  </a:outerShdw>
                </a:effectLst>
              </a:rPr>
              <a:t>. </a:t>
            </a:r>
            <a:endParaRPr lang="en-US" sz="4000" b="1" dirty="0" smtClean="0">
              <a:effectLst>
                <a:outerShdw blurRad="38100" dist="38100" dir="2700000" algn="tl">
                  <a:srgbClr val="000000">
                    <a:alpha val="43137"/>
                  </a:srgbClr>
                </a:outerShdw>
              </a:effectLst>
            </a:endParaRPr>
          </a:p>
          <a:p>
            <a:r>
              <a:rPr lang="ar-SA" sz="4000" b="1" u="sng" dirty="0" smtClean="0">
                <a:solidFill>
                  <a:srgbClr val="FF0066"/>
                </a:solidFill>
                <a:effectLst>
                  <a:outerShdw blurRad="38100" dist="38100" dir="2700000" algn="tl">
                    <a:srgbClr val="000000">
                      <a:alpha val="43137"/>
                    </a:srgbClr>
                  </a:outerShdw>
                </a:effectLst>
              </a:rPr>
              <a:t>ويقول القسطلاني -رحمه الله-</a:t>
            </a:r>
            <a:endParaRPr lang="ar-EG" sz="4000" b="1" u="sng" dirty="0" smtClean="0">
              <a:solidFill>
                <a:srgbClr val="FF0066"/>
              </a:solidFill>
              <a:effectLst>
                <a:outerShdw blurRad="38100" dist="38100" dir="2700000" algn="tl">
                  <a:srgbClr val="000000">
                    <a:alpha val="43137"/>
                  </a:srgbClr>
                </a:outerShdw>
              </a:effectLst>
            </a:endParaRPr>
          </a:p>
          <a:p>
            <a:pPr>
              <a:buNone/>
            </a:pPr>
            <a:r>
              <a:rPr lang="ar-EG" sz="4000" b="1" dirty="0" smtClean="0">
                <a:solidFill>
                  <a:srgbClr val="FF0066"/>
                </a:solidFill>
                <a:effectLst>
                  <a:outerShdw blurRad="38100" dist="38100" dir="2700000" algn="tl">
                    <a:srgbClr val="000000">
                      <a:alpha val="43137"/>
                    </a:srgbClr>
                  </a:outerShdw>
                </a:effectLst>
              </a:rPr>
              <a:t>        </a:t>
            </a:r>
            <a:r>
              <a:rPr lang="ar-SA" sz="4000" b="1" u="sng" dirty="0" smtClean="0">
                <a:solidFill>
                  <a:srgbClr val="FF0066"/>
                </a:solidFill>
                <a:effectLst>
                  <a:outerShdw blurRad="38100" dist="38100" dir="2700000" algn="tl">
                    <a:srgbClr val="000000">
                      <a:alpha val="43137"/>
                    </a:srgbClr>
                  </a:outerShdw>
                </a:effectLst>
              </a:rPr>
              <a:t>معدداً ثمرات الصوم:</a:t>
            </a:r>
            <a:endParaRPr lang="ar-EG" sz="4000" b="1" u="sng" dirty="0" smtClean="0">
              <a:solidFill>
                <a:srgbClr val="FF0066"/>
              </a:solidFill>
              <a:effectLst>
                <a:outerShdw blurRad="38100" dist="38100" dir="2700000" algn="tl">
                  <a:srgbClr val="000000">
                    <a:alpha val="43137"/>
                  </a:srgbClr>
                </a:outerShdw>
              </a:effectLst>
            </a:endParaRPr>
          </a:p>
          <a:p>
            <a:pPr>
              <a:buNone/>
            </a:pPr>
            <a:r>
              <a:rPr lang="ar-SA" sz="4000" b="1" dirty="0" smtClean="0">
                <a:effectLst>
                  <a:outerShdw blurRad="38100" dist="38100" dir="2700000" algn="tl">
                    <a:srgbClr val="000000">
                      <a:alpha val="43137"/>
                    </a:srgbClr>
                  </a:outerShdw>
                </a:effectLst>
              </a:rPr>
              <a:t> "ومنها رقة القلب وغزارة الدمع، وذلك من أسباب السعادة، فإن الشبع مما يذهب نور العرفان، </a:t>
            </a:r>
            <a:endParaRPr lang="ar-EG" sz="4000" b="1" dirty="0" smtClean="0">
              <a:effectLst>
                <a:outerShdw blurRad="38100" dist="38100" dir="2700000" algn="tl">
                  <a:srgbClr val="000000">
                    <a:alpha val="43137"/>
                  </a:srgbClr>
                </a:outerShdw>
              </a:effectLst>
            </a:endParaRPr>
          </a:p>
          <a:p>
            <a:pPr>
              <a:buNone/>
            </a:pPr>
            <a:r>
              <a:rPr lang="ar-SA" sz="4000" b="1" dirty="0" smtClean="0">
                <a:effectLst>
                  <a:outerShdw blurRad="38100" dist="38100" dir="2700000" algn="tl">
                    <a:srgbClr val="000000">
                      <a:alpha val="43137"/>
                    </a:srgbClr>
                  </a:outerShdw>
                </a:effectLst>
              </a:rPr>
              <a:t>ويقضى بالقسوة والحرمان" انتهى كلامه رحمة الله. </a:t>
            </a:r>
            <a:endParaRPr lang="en-US" sz="4000" b="1" dirty="0" smtClean="0">
              <a:effectLst>
                <a:outerShdw blurRad="38100" dist="38100" dir="2700000" algn="tl">
                  <a:srgbClr val="000000">
                    <a:alpha val="43137"/>
                  </a:srgbClr>
                </a:outerShdw>
              </a:effectLst>
            </a:endParaRPr>
          </a:p>
          <a:p>
            <a:endParaRPr lang="ar-EG" sz="4000" b="1" dirty="0">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spd="med">
    <p:strips dir="ld"/>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8638" y="428604"/>
            <a:ext cx="8472518" cy="6000791"/>
          </a:xfrm>
        </p:spPr>
        <p:txBody>
          <a:bodyPr>
            <a:noAutofit/>
          </a:bodyPr>
          <a:lstStyle/>
          <a:p>
            <a:r>
              <a:rPr lang="ar-SA" sz="4000" b="1" dirty="0" smtClean="0">
                <a:effectLst>
                  <a:outerShdw blurRad="38100" dist="38100" dir="2700000" algn="tl">
                    <a:srgbClr val="000000">
                      <a:alpha val="43137"/>
                    </a:srgbClr>
                  </a:outerShdw>
                </a:effectLst>
              </a:rPr>
              <a:t>إذاً ما علاقة الشرب والأكل بالتقوى؟</a:t>
            </a:r>
            <a:r>
              <a:rPr lang="ar-EG" sz="4000" b="1" dirty="0" smtClean="0">
                <a:effectLst>
                  <a:outerShdw blurRad="38100" dist="38100" dir="2700000" algn="tl">
                    <a:srgbClr val="000000">
                      <a:alpha val="43137"/>
                    </a:srgbClr>
                  </a:outerShdw>
                </a:effectLst>
              </a:rPr>
              <a:t>!!</a:t>
            </a:r>
          </a:p>
          <a:p>
            <a:pPr>
              <a:buNone/>
            </a:pPr>
            <a:r>
              <a:rPr lang="ar-SA" sz="4000" b="1" dirty="0" smtClean="0">
                <a:effectLst>
                  <a:outerShdw blurRad="38100" dist="38100" dir="2700000" algn="tl">
                    <a:srgbClr val="000000">
                      <a:alpha val="43137"/>
                    </a:srgbClr>
                  </a:outerShdw>
                </a:effectLst>
              </a:rPr>
              <a:t> فالأكل والشرب للبطن</a:t>
            </a:r>
            <a:r>
              <a:rPr lang="ar-EG" sz="4000" b="1" dirty="0" smtClean="0">
                <a:effectLst>
                  <a:outerShdw blurRad="38100" dist="38100" dir="2700000" algn="tl">
                    <a:srgbClr val="000000">
                      <a:alpha val="43137"/>
                    </a:srgbClr>
                  </a:outerShdw>
                </a:effectLst>
              </a:rPr>
              <a:t>..</a:t>
            </a:r>
          </a:p>
          <a:p>
            <a:pPr>
              <a:buNone/>
            </a:pPr>
            <a:r>
              <a:rPr lang="ar-SA" sz="4000" b="1" dirty="0" smtClean="0">
                <a:effectLst>
                  <a:outerShdw blurRad="38100" dist="38100" dir="2700000" algn="tl">
                    <a:srgbClr val="000000">
                      <a:alpha val="43137"/>
                    </a:srgbClr>
                  </a:outerShdw>
                </a:effectLst>
              </a:rPr>
              <a:t> والتقوى مكانها القلب؛ فما دخل ذا بذا؟</a:t>
            </a:r>
            <a:r>
              <a:rPr lang="ar-EG" sz="4000" b="1" dirty="0" smtClean="0">
                <a:effectLst>
                  <a:outerShdw blurRad="38100" dist="38100" dir="2700000" algn="tl">
                    <a:srgbClr val="000000">
                      <a:alpha val="43137"/>
                    </a:srgbClr>
                  </a:outerShdw>
                </a:effectLst>
              </a:rPr>
              <a:t>!!</a:t>
            </a:r>
            <a:r>
              <a:rPr lang="ar-SA" sz="4000" b="1" dirty="0" smtClean="0">
                <a:effectLst>
                  <a:outerShdw blurRad="38100" dist="38100" dir="2700000" algn="tl">
                    <a:srgbClr val="000000">
                      <a:alpha val="43137"/>
                    </a:srgbClr>
                  </a:outerShdw>
                </a:effectLst>
              </a:rPr>
              <a:t> </a:t>
            </a:r>
            <a:endParaRPr lang="en-US" sz="4000" b="1" dirty="0" smtClean="0">
              <a:effectLst>
                <a:outerShdw blurRad="38100" dist="38100" dir="2700000" algn="tl">
                  <a:srgbClr val="000000">
                    <a:alpha val="43137"/>
                  </a:srgbClr>
                </a:outerShdw>
              </a:effectLst>
            </a:endParaRPr>
          </a:p>
          <a:p>
            <a:r>
              <a:rPr lang="ar-SA" sz="4000" b="1" dirty="0" smtClean="0">
                <a:effectLst>
                  <a:outerShdw blurRad="38100" dist="38100" dir="2700000" algn="tl">
                    <a:srgbClr val="000000">
                      <a:alpha val="43137"/>
                    </a:srgbClr>
                  </a:outerShdw>
                </a:effectLst>
              </a:rPr>
              <a:t>والرسول صلى الله عليه وسلم يقول:</a:t>
            </a:r>
            <a:endParaRPr lang="ar-EG" sz="4000" b="1" dirty="0" smtClean="0">
              <a:solidFill>
                <a:srgbClr val="FF0066"/>
              </a:solidFill>
              <a:effectLst>
                <a:outerShdw blurRad="38100" dist="38100" dir="2700000" algn="tl">
                  <a:srgbClr val="000000">
                    <a:alpha val="43137"/>
                  </a:srgbClr>
                </a:outerShdw>
              </a:effectLst>
            </a:endParaRPr>
          </a:p>
          <a:p>
            <a:pPr>
              <a:buNone/>
            </a:pPr>
            <a:r>
              <a:rPr lang="ar-EG" sz="4000" b="1" dirty="0" smtClean="0">
                <a:solidFill>
                  <a:srgbClr val="FF0066"/>
                </a:solidFill>
                <a:effectLst>
                  <a:outerShdw blurRad="38100" dist="38100" dir="2700000" algn="tl">
                    <a:srgbClr val="000000">
                      <a:alpha val="43137"/>
                    </a:srgbClr>
                  </a:outerShdw>
                </a:effectLst>
              </a:rPr>
              <a:t>     </a:t>
            </a:r>
            <a:r>
              <a:rPr lang="ar-SA" sz="4000" b="1" dirty="0" smtClean="0">
                <a:solidFill>
                  <a:srgbClr val="FF0066"/>
                </a:solidFill>
                <a:effectLst>
                  <a:outerShdw blurRad="38100" dist="38100" dir="2700000" algn="tl">
                    <a:srgbClr val="000000">
                      <a:alpha val="43137"/>
                    </a:srgbClr>
                  </a:outerShdw>
                </a:effectLst>
              </a:rPr>
              <a:t>"ما ملأ أبن آدم وعاء شراً من بطنه”</a:t>
            </a:r>
            <a:endParaRPr lang="ar-EG" sz="4000" b="1" dirty="0" smtClean="0">
              <a:solidFill>
                <a:srgbClr val="FF0066"/>
              </a:solidFill>
              <a:effectLst>
                <a:outerShdw blurRad="38100" dist="38100" dir="2700000" algn="tl">
                  <a:srgbClr val="000000">
                    <a:alpha val="43137"/>
                  </a:srgbClr>
                </a:outerShdw>
              </a:effectLst>
            </a:endParaRPr>
          </a:p>
          <a:p>
            <a:r>
              <a:rPr lang="ar-SA" sz="4000" b="1" dirty="0" smtClean="0">
                <a:effectLst>
                  <a:outerShdw blurRad="38100" dist="38100" dir="2700000" algn="tl">
                    <a:srgbClr val="000000">
                      <a:alpha val="43137"/>
                    </a:srgbClr>
                  </a:outerShdw>
                </a:effectLst>
              </a:rPr>
              <a:t>والصيام يضيق مجارى الدم</a:t>
            </a:r>
            <a:r>
              <a:rPr lang="ar-EG" sz="4000" b="1" dirty="0" smtClean="0">
                <a:effectLst>
                  <a:outerShdw blurRad="38100" dist="38100" dir="2700000" algn="tl">
                    <a:srgbClr val="000000">
                      <a:alpha val="43137"/>
                    </a:srgbClr>
                  </a:outerShdw>
                </a:effectLst>
              </a:rPr>
              <a:t>..</a:t>
            </a:r>
            <a:r>
              <a:rPr lang="ar-SA" sz="4000" b="1" dirty="0" smtClean="0">
                <a:effectLst>
                  <a:outerShdw blurRad="38100" dist="38100" dir="2700000" algn="tl">
                    <a:srgbClr val="000000">
                      <a:alpha val="43137"/>
                    </a:srgbClr>
                  </a:outerShdw>
                </a:effectLst>
              </a:rPr>
              <a:t>التي هي مجارى الشيطان من ابن آدم</a:t>
            </a:r>
            <a:r>
              <a:rPr lang="ar-EG" sz="4000" b="1" dirty="0" smtClean="0">
                <a:effectLst>
                  <a:outerShdw blurRad="38100" dist="38100" dir="2700000" algn="tl">
                    <a:srgbClr val="000000">
                      <a:alpha val="43137"/>
                    </a:srgbClr>
                  </a:outerShdw>
                </a:effectLst>
              </a:rPr>
              <a:t>..</a:t>
            </a:r>
            <a:r>
              <a:rPr lang="ar-SA" sz="4000" b="1" dirty="0" smtClean="0">
                <a:effectLst>
                  <a:outerShdw blurRad="38100" dist="38100" dir="2700000" algn="tl">
                    <a:srgbClr val="000000">
                      <a:alpha val="43137"/>
                    </a:srgbClr>
                  </a:outerShdw>
                </a:effectLst>
              </a:rPr>
              <a:t> فتسكن بالصيام وساوس الشيطان</a:t>
            </a:r>
            <a:r>
              <a:rPr lang="ar-EG" sz="4000" b="1" dirty="0" smtClean="0">
                <a:effectLst>
                  <a:outerShdw blurRad="38100" dist="38100" dir="2700000" algn="tl">
                    <a:srgbClr val="000000">
                      <a:alpha val="43137"/>
                    </a:srgbClr>
                  </a:outerShdw>
                </a:effectLst>
              </a:rPr>
              <a:t>..</a:t>
            </a:r>
            <a:r>
              <a:rPr lang="ar-SA" sz="4000" b="1" dirty="0" smtClean="0">
                <a:effectLst>
                  <a:outerShdw blurRad="38100" dist="38100" dir="2700000" algn="tl">
                    <a:srgbClr val="000000">
                      <a:alpha val="43137"/>
                    </a:srgbClr>
                  </a:outerShdw>
                </a:effectLst>
              </a:rPr>
              <a:t> وتنكسر ثورة الشهوة والغضب. </a:t>
            </a:r>
            <a:r>
              <a:rPr lang="ar-EG" sz="4000" b="1" dirty="0" smtClean="0">
                <a:effectLst>
                  <a:outerShdw blurRad="38100" dist="38100" dir="2700000" algn="tl">
                    <a:srgbClr val="000000">
                      <a:alpha val="43137"/>
                    </a:srgbClr>
                  </a:outerShdw>
                </a:effectLst>
              </a:rPr>
              <a:t>..</a:t>
            </a:r>
            <a:endParaRPr lang="en-US" sz="4000" b="1" dirty="0" smtClean="0">
              <a:effectLst>
                <a:outerShdw blurRad="38100" dist="38100" dir="2700000" algn="tl">
                  <a:srgbClr val="000000">
                    <a:alpha val="43137"/>
                  </a:srgbClr>
                </a:outerShdw>
              </a:effectLst>
            </a:endParaRPr>
          </a:p>
          <a:p>
            <a:endParaRPr lang="ar-EG" sz="4000" b="1" dirty="0">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spd="med">
    <p:strips dir="l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282" y="357166"/>
            <a:ext cx="8929750" cy="6000792"/>
          </a:xfrm>
        </p:spPr>
        <p:txBody>
          <a:bodyPr>
            <a:normAutofit/>
          </a:bodyPr>
          <a:lstStyle/>
          <a:p>
            <a:pPr>
              <a:buNone/>
            </a:pPr>
            <a:r>
              <a:rPr lang="ar-SA" sz="4000" b="1" dirty="0" smtClean="0">
                <a:solidFill>
                  <a:srgbClr val="FF0066"/>
                </a:solidFill>
                <a:effectLst>
                  <a:outerShdw blurRad="38100" dist="38100" dir="2700000" algn="tl">
                    <a:srgbClr val="000000">
                      <a:alpha val="43137"/>
                    </a:srgbClr>
                  </a:outerShdw>
                </a:effectLst>
              </a:rPr>
              <a:t>واسمع لأهل التجارب </a:t>
            </a:r>
            <a:endParaRPr lang="ar-EG" sz="4000" b="1" dirty="0" smtClean="0">
              <a:solidFill>
                <a:srgbClr val="FF0066"/>
              </a:solidFill>
              <a:effectLst>
                <a:outerShdw blurRad="38100" dist="38100" dir="2700000" algn="tl">
                  <a:srgbClr val="000000">
                    <a:alpha val="43137"/>
                  </a:srgbClr>
                </a:outerShdw>
              </a:effectLst>
            </a:endParaRPr>
          </a:p>
          <a:p>
            <a:pPr>
              <a:buNone/>
            </a:pPr>
            <a:r>
              <a:rPr lang="ar-SA" sz="4000" b="1" dirty="0" smtClean="0">
                <a:solidFill>
                  <a:srgbClr val="FF0066"/>
                </a:solidFill>
                <a:effectLst>
                  <a:outerShdw blurRad="38100" dist="38100" dir="2700000" algn="tl">
                    <a:srgbClr val="000000">
                      <a:alpha val="43137"/>
                    </a:srgbClr>
                  </a:outerShdw>
                </a:effectLst>
              </a:rPr>
              <a:t>والخبرات ممن عاشوا</a:t>
            </a:r>
            <a:endParaRPr lang="ar-EG" sz="4000" b="1" dirty="0" smtClean="0">
              <a:solidFill>
                <a:srgbClr val="FF0066"/>
              </a:solidFill>
              <a:effectLst>
                <a:outerShdw blurRad="38100" dist="38100" dir="2700000" algn="tl">
                  <a:srgbClr val="000000">
                    <a:alpha val="43137"/>
                  </a:srgbClr>
                </a:outerShdw>
              </a:effectLst>
            </a:endParaRPr>
          </a:p>
          <a:p>
            <a:pPr>
              <a:buNone/>
            </a:pPr>
            <a:r>
              <a:rPr lang="ar-SA" sz="4000" b="1" dirty="0" smtClean="0">
                <a:solidFill>
                  <a:srgbClr val="FF0066"/>
                </a:solidFill>
                <a:effectLst>
                  <a:outerShdw blurRad="38100" dist="38100" dir="2700000" algn="tl">
                    <a:srgbClr val="000000">
                      <a:alpha val="43137"/>
                    </a:srgbClr>
                  </a:outerShdw>
                </a:effectLst>
              </a:rPr>
              <a:t> في عالم الروحانيات</a:t>
            </a:r>
            <a:r>
              <a:rPr lang="ar-EG" sz="4000" b="1" dirty="0" smtClean="0">
                <a:solidFill>
                  <a:srgbClr val="FF0066"/>
                </a:solidFill>
                <a:effectLst>
                  <a:outerShdw blurRad="38100" dist="38100" dir="2700000" algn="tl">
                    <a:srgbClr val="000000">
                      <a:alpha val="43137"/>
                    </a:srgbClr>
                  </a:outerShdw>
                </a:effectLst>
              </a:rPr>
              <a:t>..</a:t>
            </a:r>
          </a:p>
          <a:p>
            <a:pPr>
              <a:buNone/>
            </a:pPr>
            <a:endParaRPr lang="ar-EG" sz="1600" b="1" dirty="0" smtClean="0">
              <a:solidFill>
                <a:srgbClr val="FF0066"/>
              </a:solidFill>
              <a:effectLst>
                <a:outerShdw blurRad="38100" dist="38100" dir="2700000" algn="tl">
                  <a:srgbClr val="000000">
                    <a:alpha val="43137"/>
                  </a:srgbClr>
                </a:outerShdw>
              </a:effectLst>
            </a:endParaRPr>
          </a:p>
          <a:p>
            <a:pPr>
              <a:buNone/>
            </a:pPr>
            <a:r>
              <a:rPr lang="ar-SA" sz="4000" b="1" u="sng" dirty="0" smtClean="0">
                <a:effectLst>
                  <a:outerShdw blurRad="38100" dist="38100" dir="2700000" algn="tl">
                    <a:srgbClr val="000000">
                      <a:alpha val="43137"/>
                    </a:srgbClr>
                  </a:outerShdw>
                </a:effectLst>
              </a:rPr>
              <a:t> فقد روى عن ذي النون المصري -رحمه الله- </a:t>
            </a:r>
            <a:endParaRPr lang="ar-EG" sz="4000" b="1" u="sng" dirty="0" smtClean="0">
              <a:effectLst>
                <a:outerShdw blurRad="38100" dist="38100" dir="2700000" algn="tl">
                  <a:srgbClr val="000000">
                    <a:alpha val="43137"/>
                  </a:srgbClr>
                </a:outerShdw>
              </a:effectLst>
            </a:endParaRPr>
          </a:p>
          <a:p>
            <a:pPr>
              <a:buNone/>
            </a:pPr>
            <a:r>
              <a:rPr lang="ar-SA" sz="4000" b="1" u="sng" dirty="0" smtClean="0">
                <a:effectLst>
                  <a:outerShdw blurRad="38100" dist="38100" dir="2700000" algn="tl">
                    <a:srgbClr val="000000">
                      <a:alpha val="43137"/>
                    </a:srgbClr>
                  </a:outerShdw>
                </a:effectLst>
              </a:rPr>
              <a:t>وهو العبد الصالح أنه قال:</a:t>
            </a:r>
            <a:endParaRPr lang="ar-EG" sz="4000" b="1" u="sng" dirty="0" smtClean="0">
              <a:effectLst>
                <a:outerShdw blurRad="38100" dist="38100" dir="2700000" algn="tl">
                  <a:srgbClr val="000000">
                    <a:alpha val="43137"/>
                  </a:srgbClr>
                </a:outerShdw>
              </a:effectLst>
            </a:endParaRPr>
          </a:p>
          <a:p>
            <a:pPr>
              <a:buNone/>
            </a:pPr>
            <a:r>
              <a:rPr lang="ar-SA" sz="4000" b="1" dirty="0" smtClean="0">
                <a:effectLst>
                  <a:outerShdw blurRad="38100" dist="38100" dir="2700000" algn="tl">
                    <a:srgbClr val="000000">
                      <a:alpha val="43137"/>
                    </a:srgbClr>
                  </a:outerShdw>
                </a:effectLst>
              </a:rPr>
              <a:t> </a:t>
            </a:r>
            <a:r>
              <a:rPr lang="ar-SA" sz="4000" b="1" dirty="0" smtClean="0">
                <a:solidFill>
                  <a:srgbClr val="FF0066"/>
                </a:solidFill>
                <a:effectLst>
                  <a:outerShdw blurRad="38100" dist="38100" dir="2700000" algn="tl">
                    <a:srgbClr val="000000">
                      <a:alpha val="43137"/>
                    </a:srgbClr>
                  </a:outerShdw>
                </a:effectLst>
              </a:rPr>
              <a:t>"تجوّع بالنهار وقم بالأسحار</a:t>
            </a:r>
            <a:r>
              <a:rPr lang="ar-EG" sz="4000" b="1" dirty="0" smtClean="0">
                <a:solidFill>
                  <a:srgbClr val="FF0066"/>
                </a:solidFill>
                <a:effectLst>
                  <a:outerShdw blurRad="38100" dist="38100" dir="2700000" algn="tl">
                    <a:srgbClr val="000000">
                      <a:alpha val="43137"/>
                    </a:srgbClr>
                  </a:outerShdw>
                </a:effectLst>
              </a:rPr>
              <a:t>..</a:t>
            </a:r>
          </a:p>
          <a:p>
            <a:pPr>
              <a:buNone/>
            </a:pPr>
            <a:r>
              <a:rPr lang="ar-EG" sz="4000" b="1" dirty="0" smtClean="0">
                <a:solidFill>
                  <a:srgbClr val="FF0066"/>
                </a:solidFill>
                <a:effectLst>
                  <a:outerShdw blurRad="38100" dist="38100" dir="2700000" algn="tl">
                    <a:srgbClr val="000000">
                      <a:alpha val="43137"/>
                    </a:srgbClr>
                  </a:outerShdw>
                </a:effectLst>
              </a:rPr>
              <a:t>                  </a:t>
            </a:r>
            <a:r>
              <a:rPr lang="ar-SA" sz="4000" b="1" dirty="0" smtClean="0">
                <a:solidFill>
                  <a:srgbClr val="FF0066"/>
                </a:solidFill>
                <a:effectLst>
                  <a:outerShdw blurRad="38100" dist="38100" dir="2700000" algn="tl">
                    <a:srgbClr val="000000">
                      <a:alpha val="43137"/>
                    </a:srgbClr>
                  </a:outerShdw>
                </a:effectLst>
              </a:rPr>
              <a:t> ترى عجبا من الملك الجبار"</a:t>
            </a:r>
            <a:endParaRPr lang="ar-EG" sz="4000" b="1" dirty="0">
              <a:solidFill>
                <a:srgbClr val="FF0066"/>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spd="med">
    <p:strips dir="rd"/>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303205"/>
            <a:ext cx="9144032" cy="6340505"/>
          </a:xfrm>
        </p:spPr>
        <p:txBody>
          <a:bodyPr>
            <a:noAutofit/>
          </a:bodyPr>
          <a:lstStyle/>
          <a:p>
            <a:r>
              <a:rPr lang="ar-SA" sz="3600" b="1" u="sng" dirty="0" smtClean="0">
                <a:solidFill>
                  <a:srgbClr val="FF0066"/>
                </a:solidFill>
                <a:effectLst>
                  <a:outerShdw blurRad="38100" dist="38100" dir="2700000" algn="tl">
                    <a:srgbClr val="000000">
                      <a:alpha val="43137"/>
                    </a:srgbClr>
                  </a:outerShdw>
                </a:effectLst>
              </a:rPr>
              <a:t>معاشر المسلمين:</a:t>
            </a:r>
            <a:endParaRPr lang="en-US" sz="3600" b="1" u="sng" dirty="0" smtClean="0">
              <a:solidFill>
                <a:srgbClr val="FF0066"/>
              </a:solidFill>
              <a:effectLst>
                <a:outerShdw blurRad="38100" dist="38100" dir="2700000" algn="tl">
                  <a:srgbClr val="000000">
                    <a:alpha val="43137"/>
                  </a:srgbClr>
                </a:outerShdw>
              </a:effectLst>
            </a:endParaRPr>
          </a:p>
          <a:p>
            <a:pPr>
              <a:buNone/>
            </a:pPr>
            <a:r>
              <a:rPr lang="ar-SA" sz="3600" b="1" dirty="0" smtClean="0">
                <a:effectLst>
                  <a:outerShdw blurRad="38100" dist="38100" dir="2700000" algn="tl">
                    <a:srgbClr val="000000">
                      <a:alpha val="43137"/>
                    </a:srgbClr>
                  </a:outerShdw>
                </a:effectLst>
              </a:rPr>
              <a:t>إن الإمساك عن الطعام</a:t>
            </a:r>
            <a:endParaRPr lang="ar-EG" sz="3600" b="1" dirty="0" smtClean="0">
              <a:effectLst>
                <a:outerShdw blurRad="38100" dist="38100" dir="2700000" algn="tl">
                  <a:srgbClr val="000000">
                    <a:alpha val="43137"/>
                  </a:srgbClr>
                </a:outerShdw>
              </a:effectLst>
            </a:endParaRPr>
          </a:p>
          <a:p>
            <a:pPr>
              <a:buNone/>
            </a:pPr>
            <a:r>
              <a:rPr lang="ar-SA" sz="3600" b="1" dirty="0" smtClean="0">
                <a:effectLst>
                  <a:outerShdw blurRad="38100" dist="38100" dir="2700000" algn="tl">
                    <a:srgbClr val="000000">
                      <a:alpha val="43137"/>
                    </a:srgbClr>
                  </a:outerShdw>
                </a:effectLst>
              </a:rPr>
              <a:t> والشراب في رمضان ليس هدفاً في ذاته</a:t>
            </a:r>
            <a:r>
              <a:rPr lang="ar-EG" sz="3600" b="1" dirty="0" smtClean="0">
                <a:effectLst>
                  <a:outerShdw blurRad="38100" dist="38100" dir="2700000" algn="tl">
                    <a:srgbClr val="000000">
                      <a:alpha val="43137"/>
                    </a:srgbClr>
                  </a:outerShdw>
                </a:effectLst>
              </a:rPr>
              <a:t>..</a:t>
            </a:r>
          </a:p>
          <a:p>
            <a:pPr>
              <a:buNone/>
            </a:pPr>
            <a:r>
              <a:rPr lang="ar-SA" sz="3600" b="1" dirty="0" smtClean="0">
                <a:effectLst>
                  <a:outerShdw blurRad="38100" dist="38100" dir="2700000" algn="tl">
                    <a:srgbClr val="000000">
                      <a:alpha val="43137"/>
                    </a:srgbClr>
                  </a:outerShdw>
                </a:effectLst>
              </a:rPr>
              <a:t> بل هو وسيلة لرقة القلب وانكساره وخشيته لله</a:t>
            </a:r>
            <a:r>
              <a:rPr lang="ar-EG" sz="3600" b="1" dirty="0" smtClean="0">
                <a:effectLst>
                  <a:outerShdw blurRad="38100" dist="38100" dir="2700000" algn="tl">
                    <a:srgbClr val="000000">
                      <a:alpha val="43137"/>
                    </a:srgbClr>
                  </a:outerShdw>
                </a:effectLst>
              </a:rPr>
              <a:t>..</a:t>
            </a:r>
          </a:p>
          <a:p>
            <a:pPr>
              <a:buNone/>
            </a:pPr>
            <a:r>
              <a:rPr lang="ar-SA" sz="3600" b="1" u="sng" dirty="0" smtClean="0">
                <a:solidFill>
                  <a:srgbClr val="FF0066"/>
                </a:solidFill>
                <a:effectLst>
                  <a:outerShdw blurRad="38100" dist="38100" dir="2700000" algn="tl">
                    <a:srgbClr val="000000">
                      <a:alpha val="43137"/>
                    </a:srgbClr>
                  </a:outerShdw>
                </a:effectLst>
              </a:rPr>
              <a:t>ولذلك قال صلى الله عليه وسلم:</a:t>
            </a:r>
            <a:endParaRPr lang="ar-EG" sz="3600" b="1" u="sng" dirty="0" smtClean="0">
              <a:solidFill>
                <a:srgbClr val="FF0066"/>
              </a:solidFill>
              <a:effectLst>
                <a:outerShdw blurRad="38100" dist="38100" dir="2700000" algn="tl">
                  <a:srgbClr val="000000">
                    <a:alpha val="43137"/>
                  </a:srgbClr>
                </a:outerShdw>
              </a:effectLst>
            </a:endParaRPr>
          </a:p>
          <a:p>
            <a:pPr>
              <a:buNone/>
            </a:pPr>
            <a:r>
              <a:rPr lang="ar-SA" sz="3600" b="1" dirty="0" smtClean="0">
                <a:effectLst>
                  <a:outerShdw blurRad="38100" dist="38100" dir="2700000" algn="tl">
                    <a:srgbClr val="000000">
                      <a:alpha val="43137"/>
                    </a:srgbClr>
                  </a:outerShdw>
                </a:effectLst>
              </a:rPr>
              <a:t>"من لم يدع قول الزور والعمل به، فليس</a:t>
            </a:r>
            <a:endParaRPr lang="ar-EG" sz="3600" b="1" dirty="0" smtClean="0">
              <a:effectLst>
                <a:outerShdw blurRad="38100" dist="38100" dir="2700000" algn="tl">
                  <a:srgbClr val="000000">
                    <a:alpha val="43137"/>
                  </a:srgbClr>
                </a:outerShdw>
              </a:effectLst>
            </a:endParaRPr>
          </a:p>
          <a:p>
            <a:pPr>
              <a:buNone/>
            </a:pPr>
            <a:r>
              <a:rPr lang="ar-SA" sz="3600" b="1" dirty="0" smtClean="0">
                <a:effectLst>
                  <a:outerShdw blurRad="38100" dist="38100" dir="2700000" algn="tl">
                    <a:srgbClr val="000000">
                      <a:alpha val="43137"/>
                    </a:srgbClr>
                  </a:outerShdw>
                </a:effectLst>
              </a:rPr>
              <a:t> لله حاجه في أن يدع طعامه وشرابه" </a:t>
            </a:r>
            <a:endParaRPr lang="ar-EG" sz="3600" b="1" dirty="0" smtClean="0">
              <a:effectLst>
                <a:outerShdw blurRad="38100" dist="38100" dir="2700000" algn="tl">
                  <a:srgbClr val="000000">
                    <a:alpha val="43137"/>
                  </a:srgbClr>
                </a:outerShdw>
              </a:effectLst>
            </a:endParaRPr>
          </a:p>
          <a:p>
            <a:pPr>
              <a:buNone/>
            </a:pPr>
            <a:r>
              <a:rPr lang="ar-SA" sz="3600" b="1" u="sng" dirty="0" smtClean="0">
                <a:solidFill>
                  <a:srgbClr val="FF0066"/>
                </a:solidFill>
                <a:effectLst>
                  <a:outerShdw blurRad="38100" dist="38100" dir="2700000" algn="tl">
                    <a:srgbClr val="000000">
                      <a:alpha val="43137"/>
                    </a:srgbClr>
                  </a:outerShdw>
                </a:effectLst>
              </a:rPr>
              <a:t>وقال أيضاً صلى الله عليه وسلم: </a:t>
            </a:r>
            <a:r>
              <a:rPr lang="ar-SA" sz="3600" b="1" dirty="0" smtClean="0">
                <a:effectLst>
                  <a:outerShdw blurRad="38100" dist="38100" dir="2700000" algn="tl">
                    <a:srgbClr val="000000">
                      <a:alpha val="43137"/>
                    </a:srgbClr>
                  </a:outerShdw>
                </a:effectLst>
              </a:rPr>
              <a:t>"ليس الصيام من الطعام والشراب إنما الصيام من اللغو والرفث"</a:t>
            </a:r>
            <a:endParaRPr lang="ar-EG" sz="3600" b="1" dirty="0">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spd="med">
    <p:strips dir="rd"/>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85850" y="71438"/>
            <a:ext cx="9929882" cy="6786586"/>
          </a:xfrm>
        </p:spPr>
        <p:txBody>
          <a:bodyPr>
            <a:noAutofit/>
          </a:bodyPr>
          <a:lstStyle/>
          <a:p>
            <a:r>
              <a:rPr lang="ar-SA" sz="3400" b="1" dirty="0" smtClean="0">
                <a:effectLst>
                  <a:outerShdw blurRad="38100" dist="38100" dir="2700000" algn="tl">
                    <a:srgbClr val="000000">
                      <a:alpha val="43137"/>
                    </a:srgbClr>
                  </a:outerShdw>
                </a:effectLst>
              </a:rPr>
              <a:t>هذه هي حقيقة الصيام</a:t>
            </a:r>
            <a:r>
              <a:rPr lang="ar-EG" sz="3400" b="1" dirty="0" smtClean="0">
                <a:effectLst>
                  <a:outerShdw blurRad="38100" dist="38100" dir="2700000" algn="tl">
                    <a:srgbClr val="000000">
                      <a:alpha val="43137"/>
                    </a:srgbClr>
                  </a:outerShdw>
                </a:effectLst>
              </a:rPr>
              <a:t>..</a:t>
            </a:r>
          </a:p>
          <a:p>
            <a:pPr>
              <a:buNone/>
            </a:pPr>
            <a:r>
              <a:rPr lang="ar-SA" sz="3400" b="1" dirty="0" smtClean="0">
                <a:effectLst>
                  <a:outerShdw blurRad="38100" dist="38100" dir="2700000" algn="tl">
                    <a:srgbClr val="000000">
                      <a:alpha val="43137"/>
                    </a:srgbClr>
                  </a:outerShdw>
                </a:effectLst>
              </a:rPr>
              <a:t> فلا تحرم</a:t>
            </a:r>
            <a:r>
              <a:rPr lang="ar-EG" sz="3400" b="1" dirty="0" smtClean="0">
                <a:effectLst>
                  <a:outerShdw blurRad="38100" dist="38100" dir="2700000" algn="tl">
                    <a:srgbClr val="000000">
                      <a:alpha val="43137"/>
                    </a:srgbClr>
                  </a:outerShdw>
                </a:effectLst>
              </a:rPr>
              <a:t>ي</a:t>
            </a:r>
            <a:r>
              <a:rPr lang="ar-SA" sz="3400" b="1" dirty="0" smtClean="0">
                <a:effectLst>
                  <a:outerShdw blurRad="38100" dist="38100" dir="2700000" algn="tl">
                    <a:srgbClr val="000000">
                      <a:alpha val="43137"/>
                    </a:srgbClr>
                  </a:outerShdw>
                </a:effectLst>
              </a:rPr>
              <a:t> نفسك منها أيها الأخ</a:t>
            </a:r>
            <a:r>
              <a:rPr lang="ar-EG" sz="3400" b="1" dirty="0" smtClean="0">
                <a:effectLst>
                  <a:outerShdw blurRad="38100" dist="38100" dir="2700000" algn="tl">
                    <a:srgbClr val="000000">
                      <a:alpha val="43137"/>
                    </a:srgbClr>
                  </a:outerShdw>
                </a:effectLst>
              </a:rPr>
              <a:t>ت..</a:t>
            </a:r>
          </a:p>
          <a:p>
            <a:pPr>
              <a:buNone/>
            </a:pPr>
            <a:r>
              <a:rPr lang="ar-SA" sz="3400" b="1" dirty="0" smtClean="0">
                <a:effectLst>
                  <a:outerShdw blurRad="38100" dist="38100" dir="2700000" algn="tl">
                    <a:srgbClr val="000000">
                      <a:alpha val="43137"/>
                    </a:srgbClr>
                  </a:outerShdw>
                </a:effectLst>
              </a:rPr>
              <a:t> أما إن كان الأمر ترك الطعام والشراب</a:t>
            </a:r>
            <a:endParaRPr lang="ar-EG" sz="3400" b="1" dirty="0" smtClean="0">
              <a:effectLst>
                <a:outerShdw blurRad="38100" dist="38100" dir="2700000" algn="tl">
                  <a:srgbClr val="000000">
                    <a:alpha val="43137"/>
                  </a:srgbClr>
                </a:outerShdw>
              </a:effectLst>
            </a:endParaRPr>
          </a:p>
          <a:p>
            <a:pPr>
              <a:buNone/>
            </a:pPr>
            <a:r>
              <a:rPr lang="ar-SA" sz="3400" b="1" dirty="0" smtClean="0">
                <a:effectLst>
                  <a:outerShdw blurRad="38100" dist="38100" dir="2700000" algn="tl">
                    <a:srgbClr val="000000">
                      <a:alpha val="43137"/>
                    </a:srgbClr>
                  </a:outerShdw>
                </a:effectLst>
              </a:rPr>
              <a:t> فما أهون الصيام</a:t>
            </a:r>
            <a:r>
              <a:rPr lang="ar-EG" sz="3400" b="1" dirty="0" smtClean="0">
                <a:effectLst>
                  <a:outerShdw blurRad="38100" dist="38100" dir="2700000" algn="tl">
                    <a:srgbClr val="000000">
                      <a:alpha val="43137"/>
                    </a:srgbClr>
                  </a:outerShdw>
                </a:effectLst>
              </a:rPr>
              <a:t>..</a:t>
            </a:r>
            <a:r>
              <a:rPr lang="ar-SA" sz="3400" b="1" dirty="0" smtClean="0">
                <a:effectLst>
                  <a:outerShdw blurRad="38100" dist="38100" dir="2700000" algn="tl">
                    <a:srgbClr val="000000">
                      <a:alpha val="43137"/>
                    </a:srgbClr>
                  </a:outerShdw>
                </a:effectLst>
              </a:rPr>
              <a:t> ولكن إذا صمت فليصم سمعك</a:t>
            </a:r>
            <a:endParaRPr lang="ar-EG" sz="3400" b="1" dirty="0" smtClean="0">
              <a:effectLst>
                <a:outerShdw blurRad="38100" dist="38100" dir="2700000" algn="tl">
                  <a:srgbClr val="000000">
                    <a:alpha val="43137"/>
                  </a:srgbClr>
                </a:outerShdw>
              </a:effectLst>
            </a:endParaRPr>
          </a:p>
          <a:p>
            <a:pPr>
              <a:buNone/>
            </a:pPr>
            <a:r>
              <a:rPr lang="ar-SA" sz="3400" b="1" dirty="0" smtClean="0">
                <a:effectLst>
                  <a:outerShdw blurRad="38100" dist="38100" dir="2700000" algn="tl">
                    <a:srgbClr val="000000">
                      <a:alpha val="43137"/>
                    </a:srgbClr>
                  </a:outerShdw>
                </a:effectLst>
              </a:rPr>
              <a:t>وبصرك ولسانك من الكذب والمحارم</a:t>
            </a:r>
            <a:r>
              <a:rPr lang="ar-EG" sz="3400" b="1" dirty="0" smtClean="0">
                <a:effectLst>
                  <a:outerShdw blurRad="38100" dist="38100" dir="2700000" algn="tl">
                    <a:srgbClr val="000000">
                      <a:alpha val="43137"/>
                    </a:srgbClr>
                  </a:outerShdw>
                </a:effectLst>
              </a:rPr>
              <a:t>..</a:t>
            </a:r>
          </a:p>
          <a:p>
            <a:pPr>
              <a:buNone/>
            </a:pPr>
            <a:r>
              <a:rPr lang="ar-SA" sz="3400" b="1" dirty="0" smtClean="0">
                <a:effectLst>
                  <a:outerShdw blurRad="38100" dist="38100" dir="2700000" algn="tl">
                    <a:srgbClr val="000000">
                      <a:alpha val="43137"/>
                    </a:srgbClr>
                  </a:outerShdw>
                </a:effectLst>
              </a:rPr>
              <a:t>وجماع ذلك خوف القلب من الله ومراقبته</a:t>
            </a:r>
            <a:r>
              <a:rPr lang="ar-EG" sz="3400" b="1" dirty="0" smtClean="0">
                <a:effectLst>
                  <a:outerShdw blurRad="38100" dist="38100" dir="2700000" algn="tl">
                    <a:srgbClr val="000000">
                      <a:alpha val="43137"/>
                    </a:srgbClr>
                  </a:outerShdw>
                </a:effectLst>
              </a:rPr>
              <a:t>..</a:t>
            </a:r>
          </a:p>
          <a:p>
            <a:pPr>
              <a:buNone/>
            </a:pPr>
            <a:r>
              <a:rPr lang="ar-SA" sz="3400" b="1" u="sng" dirty="0" smtClean="0">
                <a:solidFill>
                  <a:srgbClr val="FF0066"/>
                </a:solidFill>
                <a:effectLst>
                  <a:outerShdw blurRad="38100" dist="38100" dir="2700000" algn="tl">
                    <a:srgbClr val="000000">
                      <a:alpha val="43137"/>
                    </a:srgbClr>
                  </a:outerShdw>
                </a:effectLst>
              </a:rPr>
              <a:t> وإلا فتنبه</a:t>
            </a:r>
            <a:r>
              <a:rPr lang="ar-EG" sz="3400" b="1" u="sng" dirty="0" smtClean="0">
                <a:solidFill>
                  <a:srgbClr val="FF0066"/>
                </a:solidFill>
                <a:effectLst>
                  <a:outerShdw blurRad="38100" dist="38100" dir="2700000" algn="tl">
                    <a:srgbClr val="000000">
                      <a:alpha val="43137"/>
                    </a:srgbClr>
                  </a:outerShdw>
                </a:effectLst>
              </a:rPr>
              <a:t>ي</a:t>
            </a:r>
            <a:r>
              <a:rPr lang="ar-SA" sz="3400" b="1" u="sng" dirty="0" smtClean="0">
                <a:solidFill>
                  <a:srgbClr val="FF0066"/>
                </a:solidFill>
                <a:effectLst>
                  <a:outerShdw blurRad="38100" dist="38100" dir="2700000" algn="tl">
                    <a:srgbClr val="000000">
                      <a:alpha val="43137"/>
                    </a:srgbClr>
                  </a:outerShdw>
                </a:effectLst>
              </a:rPr>
              <a:t> وأحذر</a:t>
            </a:r>
            <a:r>
              <a:rPr lang="ar-EG" sz="3400" b="1" u="sng" dirty="0" smtClean="0">
                <a:solidFill>
                  <a:srgbClr val="FF0066"/>
                </a:solidFill>
                <a:effectLst>
                  <a:outerShdw blurRad="38100" dist="38100" dir="2700000" algn="tl">
                    <a:srgbClr val="000000">
                      <a:alpha val="43137"/>
                    </a:srgbClr>
                  </a:outerShdw>
                </a:effectLst>
              </a:rPr>
              <a:t>ي</a:t>
            </a:r>
            <a:r>
              <a:rPr lang="ar-SA" sz="3400" b="1" u="sng" dirty="0" smtClean="0">
                <a:solidFill>
                  <a:srgbClr val="FF0066"/>
                </a:solidFill>
                <a:effectLst>
                  <a:outerShdw blurRad="38100" dist="38100" dir="2700000" algn="tl">
                    <a:srgbClr val="000000">
                      <a:alpha val="43137"/>
                    </a:srgbClr>
                  </a:outerShdw>
                </a:effectLst>
              </a:rPr>
              <a:t> </a:t>
            </a:r>
            <a:r>
              <a:rPr lang="ar-EG" sz="3400" b="1" u="sng" dirty="0" smtClean="0">
                <a:solidFill>
                  <a:srgbClr val="FF0066"/>
                </a:solidFill>
                <a:effectLst>
                  <a:outerShdw blurRad="38100" dist="38100" dir="2700000" algn="tl">
                    <a:srgbClr val="000000">
                      <a:alpha val="43137"/>
                    </a:srgbClr>
                  </a:outerShdw>
                </a:effectLst>
              </a:rPr>
              <a:t>من </a:t>
            </a:r>
            <a:r>
              <a:rPr lang="ar-SA" sz="3400" b="1" u="sng" dirty="0" smtClean="0">
                <a:solidFill>
                  <a:srgbClr val="FF0066"/>
                </a:solidFill>
                <a:effectLst>
                  <a:outerShdw blurRad="38100" dist="38100" dir="2700000" algn="tl">
                    <a:srgbClr val="000000">
                      <a:alpha val="43137"/>
                    </a:srgbClr>
                  </a:outerShdw>
                </a:effectLst>
              </a:rPr>
              <a:t>قول</a:t>
            </a:r>
            <a:r>
              <a:rPr lang="ar-EG" sz="3400" b="1" u="sng" dirty="0" smtClean="0">
                <a:solidFill>
                  <a:srgbClr val="FF0066"/>
                </a:solidFill>
                <a:effectLst>
                  <a:outerShdw blurRad="38100" dist="38100" dir="2700000" algn="tl">
                    <a:srgbClr val="000000">
                      <a:alpha val="43137"/>
                    </a:srgbClr>
                  </a:outerShdw>
                </a:effectLst>
              </a:rPr>
              <a:t>ه </a:t>
            </a:r>
            <a:r>
              <a:rPr lang="ar-SA" sz="3400" b="1" u="sng" dirty="0" smtClean="0">
                <a:solidFill>
                  <a:srgbClr val="FF0066"/>
                </a:solidFill>
                <a:effectLst>
                  <a:outerShdw blurRad="38100" dist="38100" dir="2700000" algn="tl">
                    <a:srgbClr val="000000">
                      <a:alpha val="43137"/>
                    </a:srgbClr>
                  </a:outerShdw>
                </a:effectLst>
              </a:rPr>
              <a:t>صلى الله عليه وسلم: </a:t>
            </a:r>
            <a:endParaRPr lang="ar-EG" sz="3400" b="1" u="sng" dirty="0" smtClean="0">
              <a:solidFill>
                <a:srgbClr val="FF0066"/>
              </a:solidFill>
              <a:effectLst>
                <a:outerShdw blurRad="38100" dist="38100" dir="2700000" algn="tl">
                  <a:srgbClr val="000000">
                    <a:alpha val="43137"/>
                  </a:srgbClr>
                </a:outerShdw>
              </a:effectLst>
            </a:endParaRPr>
          </a:p>
          <a:p>
            <a:pPr>
              <a:buNone/>
            </a:pPr>
            <a:r>
              <a:rPr lang="ar-EG" sz="3400" b="1" dirty="0" smtClean="0">
                <a:effectLst>
                  <a:outerShdw blurRad="38100" dist="38100" dir="2700000" algn="tl">
                    <a:srgbClr val="000000">
                      <a:alpha val="43137"/>
                    </a:srgbClr>
                  </a:outerShdw>
                </a:effectLst>
              </a:rPr>
              <a:t>    </a:t>
            </a:r>
            <a:r>
              <a:rPr lang="ar-SA" sz="3400" b="1" dirty="0" smtClean="0">
                <a:effectLst>
                  <a:outerShdw blurRad="38100" dist="38100" dir="2700000" algn="tl">
                    <a:srgbClr val="000000">
                      <a:alpha val="43137"/>
                    </a:srgbClr>
                  </a:outerShdw>
                </a:effectLst>
              </a:rPr>
              <a:t>"ربَّ صائم حظه من صيامه الجوع والعطش</a:t>
            </a:r>
            <a:r>
              <a:rPr lang="ar-EG" sz="3400" b="1" dirty="0" smtClean="0">
                <a:effectLst>
                  <a:outerShdw blurRad="38100" dist="38100" dir="2700000" algn="tl">
                    <a:srgbClr val="000000">
                      <a:alpha val="43137"/>
                    </a:srgbClr>
                  </a:outerShdw>
                </a:effectLst>
              </a:rPr>
              <a:t>..</a:t>
            </a:r>
          </a:p>
          <a:p>
            <a:pPr>
              <a:buNone/>
            </a:pPr>
            <a:r>
              <a:rPr lang="ar-SA" sz="3400" b="1" dirty="0" smtClean="0">
                <a:effectLst>
                  <a:outerShdw blurRad="38100" dist="38100" dir="2700000" algn="tl">
                    <a:srgbClr val="000000">
                      <a:alpha val="43137"/>
                    </a:srgbClr>
                  </a:outerShdw>
                </a:effectLst>
              </a:rPr>
              <a:t> </a:t>
            </a:r>
            <a:r>
              <a:rPr lang="ar-EG" sz="3400" b="1" dirty="0" smtClean="0">
                <a:effectLst>
                  <a:outerShdw blurRad="38100" dist="38100" dir="2700000" algn="tl">
                    <a:srgbClr val="000000">
                      <a:alpha val="43137"/>
                    </a:srgbClr>
                  </a:outerShdw>
                </a:effectLst>
              </a:rPr>
              <a:t>    </a:t>
            </a:r>
            <a:r>
              <a:rPr lang="ar-SA" sz="3400" b="1" dirty="0" smtClean="0">
                <a:effectLst>
                  <a:outerShdw blurRad="38100" dist="38100" dir="2700000" algn="tl">
                    <a:srgbClr val="000000">
                      <a:alpha val="43137"/>
                    </a:srgbClr>
                  </a:outerShdw>
                </a:effectLst>
              </a:rPr>
              <a:t>ورب قائم حظه من قيامه السهر”</a:t>
            </a:r>
            <a:r>
              <a:rPr lang="ar-EG" sz="3400" b="1" dirty="0" smtClean="0">
                <a:effectLst>
                  <a:outerShdw blurRad="38100" dist="38100" dir="2700000" algn="tl">
                    <a:srgbClr val="000000">
                      <a:alpha val="43137"/>
                    </a:srgbClr>
                  </a:outerShdw>
                </a:effectLst>
              </a:rPr>
              <a:t> </a:t>
            </a:r>
            <a:r>
              <a:rPr lang="ar-SA" sz="3400" b="1" dirty="0" smtClean="0">
                <a:effectLst>
                  <a:outerShdw blurRad="38100" dist="38100" dir="2700000" algn="tl">
                    <a:srgbClr val="000000">
                      <a:alpha val="43137"/>
                    </a:srgbClr>
                  </a:outerShdw>
                </a:effectLst>
              </a:rPr>
              <a:t>نعوذ بالله من</a:t>
            </a:r>
            <a:endParaRPr lang="ar-EG" sz="3400" b="1" dirty="0" smtClean="0">
              <a:effectLst>
                <a:outerShdw blurRad="38100" dist="38100" dir="2700000" algn="tl">
                  <a:srgbClr val="000000">
                    <a:alpha val="43137"/>
                  </a:srgbClr>
                </a:outerShdw>
              </a:effectLst>
            </a:endParaRPr>
          </a:p>
          <a:p>
            <a:pPr>
              <a:buNone/>
            </a:pPr>
            <a:r>
              <a:rPr lang="ar-SA" sz="3400" b="1" dirty="0" smtClean="0">
                <a:effectLst>
                  <a:outerShdw blurRad="38100" dist="38100" dir="2700000" algn="tl">
                    <a:srgbClr val="000000">
                      <a:alpha val="43137"/>
                    </a:srgbClr>
                  </a:outerShdw>
                </a:effectLst>
              </a:rPr>
              <a:t> </a:t>
            </a:r>
            <a:r>
              <a:rPr lang="ar-EG" sz="3400" b="1" dirty="0" smtClean="0">
                <a:effectLst>
                  <a:outerShdw blurRad="38100" dist="38100" dir="2700000" algn="tl">
                    <a:srgbClr val="000000">
                      <a:alpha val="43137"/>
                    </a:srgbClr>
                  </a:outerShdw>
                </a:effectLst>
              </a:rPr>
              <a:t>                       </a:t>
            </a:r>
            <a:r>
              <a:rPr lang="ar-SA" sz="3400" b="1" dirty="0" smtClean="0">
                <a:effectLst>
                  <a:outerShdw blurRad="38100" dist="38100" dir="2700000" algn="tl">
                    <a:srgbClr val="000000">
                      <a:alpha val="43137"/>
                    </a:srgbClr>
                  </a:outerShdw>
                </a:effectLst>
              </a:rPr>
              <a:t>حال هؤلاء.. </a:t>
            </a:r>
            <a:endParaRPr lang="ar-EG" sz="3400" b="1" dirty="0">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205308"/>
            <a:ext cx="1080120" cy="680076"/>
          </a:xfrm>
          <a:prstGeom prst="rect">
            <a:avLst/>
          </a:prstGeom>
        </p:spPr>
      </p:pic>
    </p:spTree>
  </p:cSld>
  <p:clrMapOvr>
    <a:masterClrMapping/>
  </p:clrMapOvr>
  <p:transition spd="med">
    <p:strips dir="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ar-EG" dirty="0"/>
          </a:p>
        </p:txBody>
      </p:sp>
      <p:sp>
        <p:nvSpPr>
          <p:cNvPr id="3" name="Content Placeholder 2"/>
          <p:cNvSpPr>
            <a:spLocks noGrp="1"/>
          </p:cNvSpPr>
          <p:nvPr>
            <p:ph idx="1"/>
          </p:nvPr>
        </p:nvSpPr>
        <p:spPr/>
        <p:txBody>
          <a:bodyPr/>
          <a:lstStyle/>
          <a:p>
            <a:endParaRPr lang="ar-EG" dirty="0"/>
          </a:p>
        </p:txBody>
      </p:sp>
      <p:pic>
        <p:nvPicPr>
          <p:cNvPr id="5" name="صورة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ontrols>
      <mc:AlternateContent xmlns:mc="http://schemas.openxmlformats.org/markup-compatibility/2006">
        <mc:Choice xmlns:v="urn:schemas-microsoft-com:vml" Requires="v">
          <p:control spid="1031" name="ShockwaveFlash1" r:id="rId2" imgW="1828800" imgH="1828800"/>
        </mc:Choice>
        <mc:Fallback>
          <p:control name="ShockwaveFlash1" r:id="rId2" imgW="1828800" imgH="1828800">
            <p:pic>
              <p:nvPicPr>
                <p:cNvPr id="4" name="ShockwaveFlash1"/>
                <p:cNvPicPr preferRelativeResize="0">
                  <a:picLocks noChangeArrowheads="1" noChangeShapeType="1"/>
                </p:cNvPicPr>
                <p:nvPr/>
              </p:nvPicPr>
              <p:blipFill>
                <a:blip r:embed="rId5"/>
                <a:srcRect/>
                <a:stretch>
                  <a:fillRect/>
                </a:stretch>
              </p:blipFill>
              <p:spPr bwMode="auto">
                <a:xfrm>
                  <a:off x="395288" y="188913"/>
                  <a:ext cx="8243887" cy="6453187"/>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0076" y="303229"/>
            <a:ext cx="8472518" cy="6126167"/>
          </a:xfrm>
        </p:spPr>
        <p:txBody>
          <a:bodyPr>
            <a:noAutofit/>
          </a:bodyPr>
          <a:lstStyle/>
          <a:p>
            <a:r>
              <a:rPr lang="ar-SA" sz="3700" b="1" dirty="0" smtClean="0">
                <a:solidFill>
                  <a:srgbClr val="FF0066"/>
                </a:solidFill>
                <a:effectLst>
                  <a:outerShdw blurRad="38100" dist="38100" dir="2700000" algn="tl">
                    <a:srgbClr val="000000">
                      <a:alpha val="43137"/>
                    </a:srgbClr>
                  </a:outerShdw>
                </a:effectLst>
              </a:rPr>
              <a:t>إذا فليس رمضان</a:t>
            </a:r>
            <a:endParaRPr lang="ar-EG" sz="3700" b="1" dirty="0" smtClean="0">
              <a:solidFill>
                <a:srgbClr val="FF0066"/>
              </a:solidFill>
              <a:effectLst>
                <a:outerShdw blurRad="38100" dist="38100" dir="2700000" algn="tl">
                  <a:srgbClr val="000000">
                    <a:alpha val="43137"/>
                  </a:srgbClr>
                </a:outerShdw>
              </a:effectLst>
            </a:endParaRPr>
          </a:p>
          <a:p>
            <a:pPr>
              <a:buNone/>
            </a:pPr>
            <a:r>
              <a:rPr lang="ar-SA" sz="3700" b="1" dirty="0" smtClean="0">
                <a:solidFill>
                  <a:srgbClr val="FF0066"/>
                </a:solidFill>
                <a:effectLst>
                  <a:outerShdw blurRad="38100" dist="38100" dir="2700000" algn="tl">
                    <a:srgbClr val="000000">
                      <a:alpha val="43137"/>
                    </a:srgbClr>
                  </a:outerShdw>
                </a:effectLst>
              </a:rPr>
              <a:t> إمساك عن الطعام </a:t>
            </a:r>
            <a:r>
              <a:rPr lang="ar-SA" sz="3700" b="1" dirty="0" smtClean="0">
                <a:solidFill>
                  <a:schemeClr val="tx1">
                    <a:lumMod val="85000"/>
                    <a:lumOff val="15000"/>
                  </a:schemeClr>
                </a:solidFill>
                <a:effectLst>
                  <a:outerShdw blurRad="38100" dist="38100" dir="2700000" algn="tl">
                    <a:srgbClr val="000000">
                      <a:alpha val="43137"/>
                    </a:srgbClr>
                  </a:outerShdw>
                </a:effectLst>
              </a:rPr>
              <a:t>والشراب فقط</a:t>
            </a:r>
            <a:r>
              <a:rPr lang="ar-EG" sz="3700" b="1" dirty="0" smtClean="0">
                <a:solidFill>
                  <a:schemeClr val="tx1">
                    <a:lumMod val="85000"/>
                    <a:lumOff val="15000"/>
                  </a:schemeClr>
                </a:solidFill>
                <a:effectLst>
                  <a:outerShdw blurRad="38100" dist="38100" dir="2700000" algn="tl">
                    <a:srgbClr val="000000">
                      <a:alpha val="43137"/>
                    </a:srgbClr>
                  </a:outerShdw>
                </a:effectLst>
              </a:rPr>
              <a:t>..</a:t>
            </a:r>
            <a:r>
              <a:rPr lang="ar-SA" sz="3700" b="1" dirty="0" smtClean="0">
                <a:solidFill>
                  <a:schemeClr val="tx1">
                    <a:lumMod val="85000"/>
                    <a:lumOff val="15000"/>
                  </a:schemeClr>
                </a:solidFill>
                <a:effectLst>
                  <a:outerShdw blurRad="38100" dist="38100" dir="2700000" algn="tl">
                    <a:srgbClr val="000000">
                      <a:alpha val="43137"/>
                    </a:srgbClr>
                  </a:outerShdw>
                </a:effectLst>
              </a:rPr>
              <a:t> </a:t>
            </a:r>
            <a:endParaRPr lang="ar-EG" sz="3700" b="1" dirty="0" smtClean="0">
              <a:solidFill>
                <a:schemeClr val="tx1">
                  <a:lumMod val="85000"/>
                  <a:lumOff val="15000"/>
                </a:schemeClr>
              </a:solidFill>
              <a:effectLst>
                <a:outerShdw blurRad="38100" dist="38100" dir="2700000" algn="tl">
                  <a:srgbClr val="000000">
                    <a:alpha val="43137"/>
                  </a:srgbClr>
                </a:outerShdw>
              </a:effectLst>
            </a:endParaRPr>
          </a:p>
          <a:p>
            <a:pPr>
              <a:buNone/>
            </a:pPr>
            <a:r>
              <a:rPr lang="ar-SA" sz="3700" b="1" dirty="0" smtClean="0">
                <a:solidFill>
                  <a:srgbClr val="FF0066"/>
                </a:solidFill>
                <a:effectLst>
                  <a:outerShdw blurRad="38100" dist="38100" dir="2700000" algn="tl">
                    <a:srgbClr val="000000">
                      <a:alpha val="43137"/>
                    </a:srgbClr>
                  </a:outerShdw>
                </a:effectLst>
              </a:rPr>
              <a:t>وسجوداً وركوعا</a:t>
            </a:r>
            <a:r>
              <a:rPr lang="ar-EG" sz="3700" b="1" dirty="0" smtClean="0">
                <a:solidFill>
                  <a:srgbClr val="FF0066"/>
                </a:solidFill>
                <a:effectLst>
                  <a:outerShdw blurRad="38100" dist="38100" dir="2700000" algn="tl">
                    <a:srgbClr val="000000">
                      <a:alpha val="43137"/>
                    </a:srgbClr>
                  </a:outerShdw>
                </a:effectLst>
              </a:rPr>
              <a:t>..</a:t>
            </a:r>
          </a:p>
          <a:p>
            <a:pPr>
              <a:buNone/>
            </a:pPr>
            <a:r>
              <a:rPr lang="ar-SA" sz="3700" b="1" dirty="0" smtClean="0">
                <a:effectLst>
                  <a:outerShdw blurRad="38100" dist="38100" dir="2700000" algn="tl">
                    <a:srgbClr val="000000">
                      <a:alpha val="43137"/>
                    </a:srgbClr>
                  </a:outerShdw>
                </a:effectLst>
              </a:rPr>
              <a:t> والقلب هو القلب قاس عاص غافل لاه</a:t>
            </a:r>
            <a:r>
              <a:rPr lang="ar-EG" sz="3700" b="1" dirty="0" smtClean="0">
                <a:effectLst>
                  <a:outerShdw blurRad="38100" dist="38100" dir="2700000" algn="tl">
                    <a:srgbClr val="000000">
                      <a:alpha val="43137"/>
                    </a:srgbClr>
                  </a:outerShdw>
                </a:effectLst>
              </a:rPr>
              <a:t>!!</a:t>
            </a:r>
          </a:p>
          <a:p>
            <a:pPr>
              <a:buNone/>
            </a:pPr>
            <a:r>
              <a:rPr lang="ar-SA" sz="3700" b="1" dirty="0" smtClean="0">
                <a:effectLst>
                  <a:outerShdw blurRad="38100" dist="38100" dir="2700000" algn="tl">
                    <a:srgbClr val="000000">
                      <a:alpha val="43137"/>
                    </a:srgbClr>
                  </a:outerShdw>
                </a:effectLst>
              </a:rPr>
              <a:t> الغناء يطرب الآذان</a:t>
            </a:r>
            <a:r>
              <a:rPr lang="ar-EG" sz="3700" b="1" dirty="0" smtClean="0">
                <a:effectLst>
                  <a:outerShdw blurRad="38100" dist="38100" dir="2700000" algn="tl">
                    <a:srgbClr val="000000">
                      <a:alpha val="43137"/>
                    </a:srgbClr>
                  </a:outerShdw>
                </a:effectLst>
              </a:rPr>
              <a:t>..</a:t>
            </a:r>
            <a:r>
              <a:rPr lang="ar-SA" sz="3700" b="1" dirty="0" smtClean="0">
                <a:effectLst>
                  <a:outerShdw blurRad="38100" dist="38100" dir="2700000" algn="tl">
                    <a:srgbClr val="000000">
                      <a:alpha val="43137"/>
                    </a:srgbClr>
                  </a:outerShdw>
                </a:effectLst>
              </a:rPr>
              <a:t> وللعينين أُطلق العنان</a:t>
            </a:r>
            <a:r>
              <a:rPr lang="ar-EG" sz="3700" b="1" dirty="0" smtClean="0">
                <a:effectLst>
                  <a:outerShdw blurRad="38100" dist="38100" dir="2700000" algn="tl">
                    <a:srgbClr val="000000">
                      <a:alpha val="43137"/>
                    </a:srgbClr>
                  </a:outerShdw>
                </a:effectLst>
              </a:rPr>
              <a:t>..</a:t>
            </a:r>
          </a:p>
          <a:p>
            <a:pPr>
              <a:buNone/>
            </a:pPr>
            <a:r>
              <a:rPr lang="ar-SA" sz="3700" b="1" dirty="0" smtClean="0">
                <a:effectLst>
                  <a:outerShdw blurRad="38100" dist="38100" dir="2700000" algn="tl">
                    <a:srgbClr val="000000">
                      <a:alpha val="43137"/>
                    </a:srgbClr>
                  </a:outerShdw>
                </a:effectLst>
              </a:rPr>
              <a:t>واللسان غش وكذب وغيته نميمة وسب ولعان.</a:t>
            </a:r>
            <a:r>
              <a:rPr lang="ar-EG" sz="3700" b="1" dirty="0" smtClean="0">
                <a:effectLst>
                  <a:outerShdw blurRad="38100" dist="38100" dir="2700000" algn="tl">
                    <a:srgbClr val="000000">
                      <a:alpha val="43137"/>
                    </a:srgbClr>
                  </a:outerShdw>
                </a:effectLst>
              </a:rPr>
              <a:t>.</a:t>
            </a:r>
            <a:r>
              <a:rPr lang="ar-SA" sz="3700" b="1" dirty="0" smtClean="0">
                <a:effectLst>
                  <a:outerShdw blurRad="38100" dist="38100" dir="2700000" algn="tl">
                    <a:srgbClr val="000000">
                      <a:alpha val="43137"/>
                    </a:srgbClr>
                  </a:outerShdw>
                </a:effectLst>
              </a:rPr>
              <a:t> </a:t>
            </a:r>
            <a:endParaRPr lang="en-US" sz="3700" b="1" dirty="0" smtClean="0">
              <a:effectLst>
                <a:outerShdw blurRad="38100" dist="38100" dir="2700000" algn="tl">
                  <a:srgbClr val="000000">
                    <a:alpha val="43137"/>
                  </a:srgbClr>
                </a:outerShdw>
              </a:effectLst>
            </a:endParaRPr>
          </a:p>
          <a:p>
            <a:r>
              <a:rPr lang="en-US" sz="3700" b="1" dirty="0" smtClean="0">
                <a:effectLst>
                  <a:outerShdw blurRad="38100" dist="38100" dir="2700000" algn="tl">
                    <a:srgbClr val="000000">
                      <a:alpha val="43137"/>
                    </a:srgbClr>
                  </a:outerShdw>
                </a:effectLst>
              </a:rPr>
              <a:t> </a:t>
            </a:r>
            <a:r>
              <a:rPr lang="ar-SA" sz="3700" b="1" dirty="0" smtClean="0">
                <a:effectLst>
                  <a:outerShdw blurRad="38100" dist="38100" dir="2700000" algn="tl">
                    <a:srgbClr val="000000">
                      <a:alpha val="43137"/>
                    </a:srgbClr>
                  </a:outerShdw>
                </a:effectLst>
              </a:rPr>
              <a:t>فأف ثم أف لنفوس لم يهذبها الجوع ولم يربها السجود والركوع</a:t>
            </a:r>
            <a:r>
              <a:rPr lang="ar-EG" sz="3700" b="1" dirty="0" smtClean="0">
                <a:effectLst>
                  <a:outerShdw blurRad="38100" dist="38100" dir="2700000" algn="tl">
                    <a:srgbClr val="000000">
                      <a:alpha val="43137"/>
                    </a:srgbClr>
                  </a:outerShdw>
                </a:effectLst>
              </a:rPr>
              <a:t>..</a:t>
            </a:r>
            <a:r>
              <a:rPr lang="ar-SA" sz="3700" b="1" dirty="0" smtClean="0">
                <a:effectLst>
                  <a:outerShdw blurRad="38100" dist="38100" dir="2700000" algn="tl">
                    <a:srgbClr val="000000">
                      <a:alpha val="43137"/>
                    </a:srgbClr>
                  </a:outerShdw>
                </a:effectLst>
              </a:rPr>
              <a:t> فالصيام تدريب للنفوس وتعويد لها على الصبر وترك الشهوات.</a:t>
            </a:r>
            <a:r>
              <a:rPr lang="ar-EG" sz="3700" b="1" dirty="0" smtClean="0">
                <a:effectLst>
                  <a:outerShdw blurRad="38100" dist="38100" dir="2700000" algn="tl">
                    <a:srgbClr val="000000">
                      <a:alpha val="43137"/>
                    </a:srgbClr>
                  </a:outerShdw>
                </a:effectLst>
              </a:rPr>
              <a:t>.</a:t>
            </a:r>
            <a:r>
              <a:rPr lang="ar-SA" sz="3700" b="1" dirty="0" smtClean="0">
                <a:effectLst>
                  <a:outerShdw blurRad="38100" dist="38100" dir="2700000" algn="tl">
                    <a:srgbClr val="000000">
                      <a:alpha val="43137"/>
                    </a:srgbClr>
                  </a:outerShdw>
                </a:effectLst>
              </a:rPr>
              <a:t> </a:t>
            </a:r>
            <a:endParaRPr lang="en-US" sz="3700" b="1" dirty="0" smtClean="0">
              <a:effectLst>
                <a:outerShdw blurRad="38100" dist="38100" dir="2700000" algn="tl">
                  <a:srgbClr val="000000">
                    <a:alpha val="43137"/>
                  </a:srgbClr>
                </a:outerShdw>
              </a:effectLst>
            </a:endParaRPr>
          </a:p>
          <a:p>
            <a:endParaRPr lang="ar-EG" sz="3700" b="1" dirty="0">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spd="med">
    <p:strips dir="rd"/>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0076" y="660395"/>
            <a:ext cx="8472518" cy="5840439"/>
          </a:xfrm>
        </p:spPr>
        <p:txBody>
          <a:bodyPr>
            <a:normAutofit/>
          </a:bodyPr>
          <a:lstStyle/>
          <a:p>
            <a:r>
              <a:rPr lang="ar-SA" sz="4000" b="1" dirty="0" smtClean="0">
                <a:effectLst>
                  <a:outerShdw blurRad="38100" dist="38100" dir="2700000" algn="tl">
                    <a:srgbClr val="000000">
                      <a:alpha val="43137"/>
                    </a:srgbClr>
                  </a:outerShdw>
                </a:effectLst>
              </a:rPr>
              <a:t>فلو قيل لأهل القبور تمنوا</a:t>
            </a:r>
            <a:r>
              <a:rPr lang="ar-EG" sz="4000" b="1" dirty="0" smtClean="0">
                <a:effectLst>
                  <a:outerShdw blurRad="38100" dist="38100" dir="2700000" algn="tl">
                    <a:srgbClr val="000000">
                      <a:alpha val="43137"/>
                    </a:srgbClr>
                  </a:outerShdw>
                </a:effectLst>
              </a:rPr>
              <a:t>..</a:t>
            </a:r>
          </a:p>
          <a:p>
            <a:pPr>
              <a:buNone/>
            </a:pPr>
            <a:r>
              <a:rPr lang="ar-SA" sz="4000" b="1" dirty="0" smtClean="0">
                <a:effectLst>
                  <a:outerShdw blurRad="38100" dist="38100" dir="2700000" algn="tl">
                    <a:srgbClr val="000000">
                      <a:alpha val="43137"/>
                    </a:srgbClr>
                  </a:outerShdw>
                </a:effectLst>
              </a:rPr>
              <a:t> لتمنوا يوماً من رمضان</a:t>
            </a:r>
            <a:r>
              <a:rPr lang="ar-EG" sz="4000" b="1" dirty="0" smtClean="0">
                <a:effectLst>
                  <a:outerShdw blurRad="38100" dist="38100" dir="2700000" algn="tl">
                    <a:srgbClr val="000000">
                      <a:alpha val="43137"/>
                    </a:srgbClr>
                  </a:outerShdw>
                </a:effectLst>
              </a:rPr>
              <a:t>..</a:t>
            </a:r>
          </a:p>
          <a:p>
            <a:pPr>
              <a:buNone/>
            </a:pPr>
            <a:r>
              <a:rPr lang="ar-SA" sz="4000" b="1" dirty="0" smtClean="0">
                <a:effectLst>
                  <a:outerShdw blurRad="38100" dist="38100" dir="2700000" algn="tl">
                    <a:srgbClr val="000000">
                      <a:alpha val="43137"/>
                    </a:srgbClr>
                  </a:outerShdw>
                </a:effectLst>
              </a:rPr>
              <a:t> وهؤلاء كلما خرجوا من ذنب دخلوا في آخر</a:t>
            </a:r>
            <a:r>
              <a:rPr lang="ar-EG" sz="4000" b="1" dirty="0" smtClean="0">
                <a:effectLst>
                  <a:outerShdw blurRad="38100" dist="38100" dir="2700000" algn="tl">
                    <a:srgbClr val="000000">
                      <a:alpha val="43137"/>
                    </a:srgbClr>
                  </a:outerShdw>
                </a:effectLst>
              </a:rPr>
              <a:t>..</a:t>
            </a:r>
            <a:r>
              <a:rPr lang="ar-SA" sz="4000" b="1" dirty="0" smtClean="0">
                <a:effectLst>
                  <a:outerShdw blurRad="38100" dist="38100" dir="2700000" algn="tl">
                    <a:srgbClr val="000000">
                      <a:alpha val="43137"/>
                    </a:srgbClr>
                  </a:outerShdw>
                </a:effectLst>
              </a:rPr>
              <a:t> </a:t>
            </a:r>
            <a:endParaRPr lang="ar-EG" sz="4000" b="1" dirty="0" smtClean="0">
              <a:effectLst>
                <a:outerShdw blurRad="38100" dist="38100" dir="2700000" algn="tl">
                  <a:srgbClr val="000000">
                    <a:alpha val="43137"/>
                  </a:srgbClr>
                </a:outerShdw>
              </a:effectLst>
            </a:endParaRPr>
          </a:p>
          <a:p>
            <a:pPr>
              <a:buNone/>
            </a:pPr>
            <a:endParaRPr lang="ar-EG" sz="1200" b="1" dirty="0" smtClean="0">
              <a:effectLst>
                <a:outerShdw blurRad="38100" dist="38100" dir="2700000" algn="tl">
                  <a:srgbClr val="000000">
                    <a:alpha val="43137"/>
                  </a:srgbClr>
                </a:outerShdw>
              </a:effectLst>
            </a:endParaRPr>
          </a:p>
          <a:p>
            <a:r>
              <a:rPr lang="ar-EG" sz="4000" b="1" dirty="0" smtClean="0">
                <a:solidFill>
                  <a:srgbClr val="FF0066"/>
                </a:solidFill>
                <a:effectLst>
                  <a:outerShdw blurRad="38100" dist="38100" dir="2700000" algn="tl">
                    <a:srgbClr val="000000">
                      <a:alpha val="43137"/>
                    </a:srgbClr>
                  </a:outerShdw>
                </a:effectLst>
              </a:rPr>
              <a:t>و</a:t>
            </a:r>
            <a:r>
              <a:rPr lang="ar-SA" sz="4000" b="1" dirty="0" smtClean="0">
                <a:solidFill>
                  <a:srgbClr val="FF0066"/>
                </a:solidFill>
                <a:effectLst>
                  <a:outerShdw blurRad="38100" dist="38100" dir="2700000" algn="tl">
                    <a:srgbClr val="000000">
                      <a:alpha val="43137"/>
                    </a:srgbClr>
                  </a:outerShdw>
                </a:effectLst>
              </a:rPr>
              <a:t>في رمضان شهر التوبة والغفران.</a:t>
            </a:r>
            <a:r>
              <a:rPr lang="ar-EG" sz="4000" b="1" dirty="0" smtClean="0">
                <a:solidFill>
                  <a:srgbClr val="FF0066"/>
                </a:solidFill>
                <a:effectLst>
                  <a:outerShdw blurRad="38100" dist="38100" dir="2700000" algn="tl">
                    <a:srgbClr val="000000">
                      <a:alpha val="43137"/>
                    </a:srgbClr>
                  </a:outerShdw>
                </a:effectLst>
              </a:rPr>
              <a:t>.</a:t>
            </a:r>
            <a:endParaRPr lang="en-US" sz="4000" b="1" dirty="0" smtClean="0">
              <a:solidFill>
                <a:srgbClr val="FF0066"/>
              </a:solidFill>
              <a:effectLst>
                <a:outerShdw blurRad="38100" dist="38100" dir="2700000" algn="tl">
                  <a:srgbClr val="000000">
                    <a:alpha val="43137"/>
                  </a:srgbClr>
                </a:outerShdw>
              </a:effectLst>
            </a:endParaRPr>
          </a:p>
          <a:p>
            <a:pPr>
              <a:buNone/>
            </a:pPr>
            <a:r>
              <a:rPr lang="ar-SA" sz="4000" b="1" dirty="0" smtClean="0">
                <a:solidFill>
                  <a:srgbClr val="FF0066"/>
                </a:solidFill>
                <a:effectLst>
                  <a:outerShdw blurRad="38100" dist="38100" dir="2700000" algn="tl">
                    <a:srgbClr val="000000">
                      <a:alpha val="43137"/>
                    </a:srgbClr>
                  </a:outerShdw>
                </a:effectLst>
              </a:rPr>
              <a:t>فيه تغلق أبواب النيران وتفتح الجنات</a:t>
            </a:r>
            <a:r>
              <a:rPr lang="ar-EG" sz="4000" b="1" dirty="0" smtClean="0">
                <a:solidFill>
                  <a:srgbClr val="FF0066"/>
                </a:solidFill>
                <a:effectLst>
                  <a:outerShdw blurRad="38100" dist="38100" dir="2700000" algn="tl">
                    <a:srgbClr val="000000">
                      <a:alpha val="43137"/>
                    </a:srgbClr>
                  </a:outerShdw>
                </a:effectLst>
              </a:rPr>
              <a:t>..</a:t>
            </a:r>
          </a:p>
          <a:p>
            <a:pPr>
              <a:buNone/>
            </a:pPr>
            <a:r>
              <a:rPr lang="ar-SA" sz="4000" b="1" dirty="0" smtClean="0">
                <a:solidFill>
                  <a:srgbClr val="FF0066"/>
                </a:solidFill>
                <a:effectLst>
                  <a:outerShdw blurRad="38100" dist="38100" dir="2700000" algn="tl">
                    <a:srgbClr val="000000">
                      <a:alpha val="43137"/>
                    </a:srgbClr>
                  </a:outerShdw>
                </a:effectLst>
              </a:rPr>
              <a:t> وتصفد الجان</a:t>
            </a:r>
            <a:r>
              <a:rPr lang="ar-EG" sz="4000" b="1" dirty="0" smtClean="0">
                <a:solidFill>
                  <a:srgbClr val="FF0066"/>
                </a:solidFill>
                <a:effectLst>
                  <a:outerShdw blurRad="38100" dist="38100" dir="2700000" algn="tl">
                    <a:srgbClr val="000000">
                      <a:alpha val="43137"/>
                    </a:srgbClr>
                  </a:outerShdw>
                </a:effectLst>
              </a:rPr>
              <a:t>..</a:t>
            </a:r>
            <a:endParaRPr lang="ar-EG" sz="4000" b="1" dirty="0">
              <a:solidFill>
                <a:srgbClr val="FF0066"/>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spd="med">
    <p:strips dir="rd"/>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0076" y="946147"/>
            <a:ext cx="8543956" cy="5911877"/>
          </a:xfrm>
        </p:spPr>
        <p:txBody>
          <a:bodyPr>
            <a:normAutofit/>
          </a:bodyPr>
          <a:lstStyle/>
          <a:p>
            <a:r>
              <a:rPr lang="ar-SA" sz="4000" b="1" dirty="0" smtClean="0">
                <a:solidFill>
                  <a:srgbClr val="FF0066"/>
                </a:solidFill>
                <a:effectLst>
                  <a:outerShdw blurRad="38100" dist="38100" dir="2700000" algn="tl">
                    <a:srgbClr val="000000">
                      <a:alpha val="43137"/>
                    </a:srgbClr>
                  </a:outerShdw>
                </a:effectLst>
              </a:rPr>
              <a:t>يا هؤلاء</a:t>
            </a:r>
            <a:r>
              <a:rPr lang="ar-EG" sz="4000" b="1" dirty="0" smtClean="0">
                <a:solidFill>
                  <a:srgbClr val="FF0066"/>
                </a:solidFill>
                <a:effectLst>
                  <a:outerShdw blurRad="38100" dist="38100" dir="2700000" algn="tl">
                    <a:srgbClr val="000000">
                      <a:alpha val="43137"/>
                    </a:srgbClr>
                  </a:outerShdw>
                </a:effectLst>
              </a:rPr>
              <a:t> </a:t>
            </a:r>
            <a:r>
              <a:rPr lang="ar-SA" sz="4000" b="1" dirty="0" smtClean="0">
                <a:solidFill>
                  <a:srgbClr val="FF0066"/>
                </a:solidFill>
                <a:effectLst>
                  <a:outerShdw blurRad="38100" dist="38100" dir="2700000" algn="tl">
                    <a:srgbClr val="000000">
                      <a:alpha val="43137"/>
                    </a:srgbClr>
                  </a:outerShdw>
                </a:effectLst>
              </a:rPr>
              <a:t>أما تنفعكم العبر؟</a:t>
            </a:r>
            <a:endParaRPr lang="ar-EG" sz="4000" b="1" dirty="0" smtClean="0">
              <a:solidFill>
                <a:srgbClr val="FF0066"/>
              </a:solidFill>
              <a:effectLst>
                <a:outerShdw blurRad="38100" dist="38100" dir="2700000" algn="tl">
                  <a:srgbClr val="000000">
                    <a:alpha val="43137"/>
                  </a:srgbClr>
                </a:outerShdw>
              </a:effectLst>
            </a:endParaRPr>
          </a:p>
          <a:p>
            <a:pPr>
              <a:buNone/>
            </a:pPr>
            <a:r>
              <a:rPr lang="ar-SA" sz="4000" b="1" dirty="0" smtClean="0">
                <a:solidFill>
                  <a:srgbClr val="FF0066"/>
                </a:solidFill>
                <a:effectLst>
                  <a:outerShdw blurRad="38100" dist="38100" dir="2700000" algn="tl">
                    <a:srgbClr val="000000">
                      <a:alpha val="43137"/>
                    </a:srgbClr>
                  </a:outerShdw>
                </a:effectLst>
              </a:rPr>
              <a:t> أما عصيتم وستر؟</a:t>
            </a:r>
            <a:r>
              <a:rPr lang="ar-EG" sz="4000" b="1" dirty="0" smtClean="0">
                <a:solidFill>
                  <a:srgbClr val="FF0066"/>
                </a:solidFill>
                <a:effectLst>
                  <a:outerShdw blurRad="38100" dist="38100" dir="2700000" algn="tl">
                    <a:srgbClr val="000000">
                      <a:alpha val="43137"/>
                    </a:srgbClr>
                  </a:outerShdw>
                </a:effectLst>
              </a:rPr>
              <a:t>!</a:t>
            </a:r>
          </a:p>
          <a:p>
            <a:pPr>
              <a:buNone/>
            </a:pPr>
            <a:r>
              <a:rPr lang="ar-SA" sz="4000" b="1" dirty="0" smtClean="0">
                <a:solidFill>
                  <a:srgbClr val="FF0066"/>
                </a:solidFill>
                <a:effectLst>
                  <a:outerShdw blurRad="38100" dist="38100" dir="2700000" algn="tl">
                    <a:srgbClr val="000000">
                      <a:alpha val="43137"/>
                    </a:srgbClr>
                  </a:outerShdw>
                </a:effectLst>
              </a:rPr>
              <a:t> اعرفوا قدر من قدر..</a:t>
            </a:r>
            <a:endParaRPr lang="ar-EG" sz="4000" b="1" dirty="0" smtClean="0">
              <a:solidFill>
                <a:srgbClr val="FF0066"/>
              </a:solidFill>
              <a:effectLst>
                <a:outerShdw blurRad="38100" dist="38100" dir="2700000" algn="tl">
                  <a:srgbClr val="000000">
                    <a:alpha val="43137"/>
                  </a:srgbClr>
                </a:outerShdw>
              </a:effectLst>
            </a:endParaRPr>
          </a:p>
          <a:p>
            <a:pPr>
              <a:buNone/>
            </a:pPr>
            <a:r>
              <a:rPr lang="ar-SA" sz="4000" b="1" dirty="0" smtClean="0">
                <a:solidFill>
                  <a:srgbClr val="FF0066"/>
                </a:solidFill>
                <a:effectLst>
                  <a:outerShdw blurRad="38100" dist="38100" dir="2700000" algn="tl">
                    <a:srgbClr val="000000">
                      <a:alpha val="43137"/>
                    </a:srgbClr>
                  </a:outerShdw>
                </a:effectLst>
              </a:rPr>
              <a:t> فقد آن الرحيل وأنتم على خطر</a:t>
            </a:r>
            <a:r>
              <a:rPr lang="ar-EG" sz="4000" b="1" dirty="0" smtClean="0">
                <a:solidFill>
                  <a:srgbClr val="FF0066"/>
                </a:solidFill>
                <a:effectLst>
                  <a:outerShdw blurRad="38100" dist="38100" dir="2700000" algn="tl">
                    <a:srgbClr val="000000">
                      <a:alpha val="43137"/>
                    </a:srgbClr>
                  </a:outerShdw>
                </a:effectLst>
              </a:rPr>
              <a:t>..</a:t>
            </a:r>
          </a:p>
          <a:p>
            <a:pPr>
              <a:buNone/>
            </a:pPr>
            <a:r>
              <a:rPr lang="ar-SA" sz="4000" b="1" dirty="0" smtClean="0">
                <a:solidFill>
                  <a:srgbClr val="FF0066"/>
                </a:solidFill>
                <a:effectLst>
                  <a:outerShdw blurRad="38100" dist="38100" dir="2700000" algn="tl">
                    <a:srgbClr val="000000">
                      <a:alpha val="43137"/>
                    </a:srgbClr>
                  </a:outerShdw>
                </a:effectLst>
              </a:rPr>
              <a:t> لكن عند الممات يأتيكم الخبر</a:t>
            </a:r>
            <a:r>
              <a:rPr lang="ar-EG" sz="4000" b="1" dirty="0" smtClean="0">
                <a:solidFill>
                  <a:srgbClr val="FF0066"/>
                </a:solidFill>
                <a:effectLst>
                  <a:outerShdw blurRad="38100" dist="38100" dir="2700000" algn="tl">
                    <a:srgbClr val="000000">
                      <a:alpha val="43137"/>
                    </a:srgbClr>
                  </a:outerShdw>
                </a:effectLst>
              </a:rPr>
              <a:t>..</a:t>
            </a:r>
          </a:p>
          <a:p>
            <a:pPr>
              <a:buNone/>
            </a:pPr>
            <a:r>
              <a:rPr lang="ar-SA" sz="4000" b="1" dirty="0" smtClean="0">
                <a:effectLst>
                  <a:outerShdw blurRad="38100" dist="38100" dir="2700000" algn="tl">
                    <a:srgbClr val="000000">
                      <a:alpha val="43137"/>
                    </a:srgbClr>
                  </a:outerShdw>
                </a:effectLst>
              </a:rPr>
              <a:t> نعوذ بالله من طول الأمل فإنه يمنع خير العمل</a:t>
            </a:r>
            <a:r>
              <a:rPr lang="ar-EG" sz="4000" b="1" dirty="0" smtClean="0">
                <a:effectLst>
                  <a:outerShdw blurRad="38100" dist="38100" dir="2700000" algn="tl">
                    <a:srgbClr val="000000">
                      <a:alpha val="43137"/>
                    </a:srgbClr>
                  </a:outerShdw>
                </a:effectLst>
              </a:rPr>
              <a:t>.</a:t>
            </a:r>
            <a:r>
              <a:rPr lang="ar-SA" sz="4000" b="1" dirty="0" smtClean="0">
                <a:effectLst>
                  <a:outerShdw blurRad="38100" dist="38100" dir="2700000" algn="tl">
                    <a:srgbClr val="000000">
                      <a:alpha val="43137"/>
                    </a:srgbClr>
                  </a:outerShdw>
                </a:effectLst>
              </a:rPr>
              <a:t>. </a:t>
            </a:r>
            <a:endParaRPr lang="ar-EG" sz="4000" b="1" dirty="0">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spd="med">
    <p:dissolv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EG"/>
          </a:p>
        </p:txBody>
      </p:sp>
      <p:pic>
        <p:nvPicPr>
          <p:cNvPr id="4" name="Content Placeholder 3" descr="TAZ19.jpg"/>
          <p:cNvPicPr>
            <a:picLocks noGrp="1" noChangeAspect="1"/>
          </p:cNvPicPr>
          <p:nvPr>
            <p:ph idx="1"/>
          </p:nvPr>
        </p:nvPicPr>
        <p:blipFill>
          <a:blip r:embed="rId2"/>
          <a:stretch>
            <a:fillRect/>
          </a:stretch>
        </p:blipFill>
        <p:spPr>
          <a:xfrm>
            <a:off x="-32" y="333375"/>
            <a:ext cx="9144032" cy="6096021"/>
          </a:xfrm>
        </p:spPr>
      </p:pic>
      <p:pic>
        <p:nvPicPr>
          <p:cNvPr id="5" name="صورة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88024" y="6093296"/>
            <a:ext cx="1080120" cy="680076"/>
          </a:xfrm>
          <a:prstGeom prst="rect">
            <a:avLst/>
          </a:prstGeom>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660" y="71414"/>
            <a:ext cx="9501222" cy="7286676"/>
          </a:xfrm>
        </p:spPr>
        <p:txBody>
          <a:bodyPr>
            <a:normAutofit/>
          </a:bodyPr>
          <a:lstStyle/>
          <a:p>
            <a:r>
              <a:rPr lang="ar-SA" sz="3400" b="1" u="sng" dirty="0" smtClean="0">
                <a:solidFill>
                  <a:srgbClr val="FF0066"/>
                </a:solidFill>
                <a:effectLst>
                  <a:outerShdw blurRad="38100" dist="38100" dir="2700000" algn="tl">
                    <a:srgbClr val="000000">
                      <a:alpha val="43137"/>
                    </a:srgbClr>
                  </a:outerShdw>
                </a:effectLst>
              </a:rPr>
              <a:t>أيها المسلم:</a:t>
            </a:r>
            <a:endParaRPr lang="en-US" sz="3400" b="1" u="sng" dirty="0" smtClean="0">
              <a:solidFill>
                <a:srgbClr val="FF0066"/>
              </a:solidFill>
              <a:effectLst>
                <a:outerShdw blurRad="38100" dist="38100" dir="2700000" algn="tl">
                  <a:srgbClr val="000000">
                    <a:alpha val="43137"/>
                  </a:srgbClr>
                </a:outerShdw>
              </a:effectLst>
            </a:endParaRPr>
          </a:p>
          <a:p>
            <a:pPr>
              <a:buNone/>
            </a:pPr>
            <a:r>
              <a:rPr lang="ar-SA" sz="3400" b="1" dirty="0" smtClean="0">
                <a:effectLst>
                  <a:outerShdw blurRad="38100" dist="38100" dir="2700000" algn="tl">
                    <a:srgbClr val="000000">
                      <a:alpha val="43137"/>
                    </a:srgbClr>
                  </a:outerShdw>
                </a:effectLst>
              </a:rPr>
              <a:t>ليس الصيام في الإسلام لتعذيب النفوس</a:t>
            </a:r>
            <a:r>
              <a:rPr lang="ar-EG" sz="3400" b="1" dirty="0" smtClean="0">
                <a:effectLst>
                  <a:outerShdw blurRad="38100" dist="38100" dir="2700000" algn="tl">
                    <a:srgbClr val="000000">
                      <a:alpha val="43137"/>
                    </a:srgbClr>
                  </a:outerShdw>
                </a:effectLst>
              </a:rPr>
              <a:t>..</a:t>
            </a:r>
          </a:p>
          <a:p>
            <a:pPr>
              <a:buNone/>
            </a:pPr>
            <a:r>
              <a:rPr lang="ar-SA" sz="3400" b="1" dirty="0" smtClean="0">
                <a:effectLst>
                  <a:outerShdw blurRad="38100" dist="38100" dir="2700000" algn="tl">
                    <a:srgbClr val="000000">
                      <a:alpha val="43137"/>
                    </a:srgbClr>
                  </a:outerShdw>
                </a:effectLst>
              </a:rPr>
              <a:t> بل هو لتربيتها وتزكيتها ولينها ورقتها</a:t>
            </a:r>
            <a:r>
              <a:rPr lang="ar-EG" sz="3400" b="1" dirty="0" smtClean="0">
                <a:effectLst>
                  <a:outerShdw blurRad="38100" dist="38100" dir="2700000" algn="tl">
                    <a:srgbClr val="000000">
                      <a:alpha val="43137"/>
                    </a:srgbClr>
                  </a:outerShdw>
                </a:effectLst>
              </a:rPr>
              <a:t>..</a:t>
            </a:r>
          </a:p>
          <a:p>
            <a:pPr>
              <a:buNone/>
            </a:pPr>
            <a:r>
              <a:rPr lang="ar-SA" sz="3400" b="1" dirty="0" smtClean="0">
                <a:effectLst>
                  <a:outerShdw blurRad="38100" dist="38100" dir="2700000" algn="tl">
                    <a:srgbClr val="000000">
                      <a:alpha val="43137"/>
                    </a:srgbClr>
                  </a:outerShdw>
                </a:effectLst>
              </a:rPr>
              <a:t> فالقرآن يعلمنا أن الصوم إنما فرض</a:t>
            </a:r>
            <a:endParaRPr lang="ar-EG" sz="3400" b="1" dirty="0" smtClean="0">
              <a:effectLst>
                <a:outerShdw blurRad="38100" dist="38100" dir="2700000" algn="tl">
                  <a:srgbClr val="000000">
                    <a:alpha val="43137"/>
                  </a:srgbClr>
                </a:outerShdw>
              </a:effectLst>
            </a:endParaRPr>
          </a:p>
          <a:p>
            <a:pPr>
              <a:buNone/>
            </a:pPr>
            <a:r>
              <a:rPr lang="ar-SA" sz="3400" b="1" dirty="0" smtClean="0">
                <a:effectLst>
                  <a:outerShdw blurRad="38100" dist="38100" dir="2700000" algn="tl">
                    <a:srgbClr val="000000">
                      <a:alpha val="43137"/>
                    </a:srgbClr>
                  </a:outerShdw>
                </a:effectLst>
              </a:rPr>
              <a:t> لنذوق طعم الإيمان ونشعر براحة القلب </a:t>
            </a:r>
            <a:endParaRPr lang="ar-EG" sz="3400" b="1" dirty="0" smtClean="0">
              <a:effectLst>
                <a:outerShdw blurRad="38100" dist="38100" dir="2700000" algn="tl">
                  <a:srgbClr val="000000">
                    <a:alpha val="43137"/>
                  </a:srgbClr>
                </a:outerShdw>
              </a:effectLst>
            </a:endParaRPr>
          </a:p>
          <a:p>
            <a:pPr>
              <a:buNone/>
            </a:pPr>
            <a:r>
              <a:rPr lang="ar-SA" sz="3400" b="1" dirty="0" smtClean="0">
                <a:effectLst>
                  <a:outerShdw blurRad="38100" dist="38100" dir="2700000" algn="tl">
                    <a:srgbClr val="000000">
                      <a:alpha val="43137"/>
                    </a:srgbClr>
                  </a:outerShdw>
                </a:effectLst>
              </a:rPr>
              <a:t>وسعادة النفس ولذة الحياة وكل ذلك في</a:t>
            </a:r>
            <a:endParaRPr lang="ar-EG" sz="3400" b="1" dirty="0" smtClean="0">
              <a:effectLst>
                <a:outerShdw blurRad="38100" dist="38100" dir="2700000" algn="tl">
                  <a:srgbClr val="000000">
                    <a:alpha val="43137"/>
                  </a:srgbClr>
                </a:outerShdw>
              </a:effectLst>
            </a:endParaRPr>
          </a:p>
          <a:p>
            <a:pPr>
              <a:buNone/>
            </a:pPr>
            <a:r>
              <a:rPr lang="ar-SA" sz="3400" b="1" dirty="0" smtClean="0">
                <a:effectLst>
                  <a:outerShdw blurRad="38100" dist="38100" dir="2700000" algn="tl">
                    <a:srgbClr val="000000">
                      <a:alpha val="43137"/>
                    </a:srgbClr>
                  </a:outerShdw>
                </a:effectLst>
              </a:rPr>
              <a:t> مراقبة الله والخوف منه، فتقوى الله اعظم</a:t>
            </a:r>
            <a:endParaRPr lang="ar-EG" sz="3400" b="1" dirty="0" smtClean="0">
              <a:effectLst>
                <a:outerShdw blurRad="38100" dist="38100" dir="2700000" algn="tl">
                  <a:srgbClr val="000000">
                    <a:alpha val="43137"/>
                  </a:srgbClr>
                </a:outerShdw>
              </a:effectLst>
            </a:endParaRPr>
          </a:p>
          <a:p>
            <a:pPr>
              <a:buNone/>
            </a:pPr>
            <a:r>
              <a:rPr lang="ar-SA" sz="3400" b="1" dirty="0" smtClean="0">
                <a:effectLst>
                  <a:outerShdw blurRad="38100" dist="38100" dir="2700000" algn="tl">
                    <a:srgbClr val="000000">
                      <a:alpha val="43137"/>
                    </a:srgbClr>
                  </a:outerShdw>
                </a:effectLst>
              </a:rPr>
              <a:t> كنز يملكه العبد في الدنيا</a:t>
            </a:r>
            <a:r>
              <a:rPr lang="ar-EG" sz="3400" b="1" dirty="0" smtClean="0">
                <a:effectLst>
                  <a:outerShdw blurRad="38100" dist="38100" dir="2700000" algn="tl">
                    <a:srgbClr val="000000">
                      <a:alpha val="43137"/>
                    </a:srgbClr>
                  </a:outerShdw>
                </a:effectLst>
              </a:rPr>
              <a:t>..</a:t>
            </a:r>
          </a:p>
          <a:p>
            <a:pPr>
              <a:buNone/>
            </a:pPr>
            <a:r>
              <a:rPr lang="ar-SA" sz="3400" b="1" dirty="0" smtClean="0">
                <a:effectLst>
                  <a:outerShdw blurRad="38100" dist="38100" dir="2700000" algn="tl">
                    <a:srgbClr val="000000">
                      <a:alpha val="43137"/>
                    </a:srgbClr>
                  </a:outerShdw>
                </a:effectLst>
              </a:rPr>
              <a:t>وليس أشقى والله على وجه الأرض ممن يحرمون</a:t>
            </a:r>
            <a:endParaRPr lang="ar-EG" sz="3400" b="1" dirty="0" smtClean="0">
              <a:effectLst>
                <a:outerShdw blurRad="38100" dist="38100" dir="2700000" algn="tl">
                  <a:srgbClr val="000000">
                    <a:alpha val="43137"/>
                  </a:srgbClr>
                </a:outerShdw>
              </a:effectLst>
            </a:endParaRPr>
          </a:p>
          <a:p>
            <a:pPr>
              <a:buNone/>
            </a:pPr>
            <a:r>
              <a:rPr lang="ar-SA" sz="3400" b="1" dirty="0" smtClean="0">
                <a:effectLst>
                  <a:outerShdw blurRad="38100" dist="38100" dir="2700000" algn="tl">
                    <a:srgbClr val="000000">
                      <a:alpha val="43137"/>
                    </a:srgbClr>
                  </a:outerShdw>
                </a:effectLst>
              </a:rPr>
              <a:t>طمأنينة الأنس بالله بتقوى الله. </a:t>
            </a:r>
            <a:endParaRPr lang="en-US" sz="3400" b="1" dirty="0" smtClean="0">
              <a:effectLst>
                <a:outerShdw blurRad="38100" dist="38100" dir="2700000" algn="tl">
                  <a:srgbClr val="000000">
                    <a:alpha val="43137"/>
                  </a:srgbClr>
                </a:outerShdw>
              </a:effectLst>
            </a:endParaRPr>
          </a:p>
          <a:p>
            <a:endParaRPr lang="ar-EG" sz="3400" b="1" dirty="0">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spd="med">
    <p:dissolv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42994" y="1214422"/>
            <a:ext cx="8229600" cy="5911876"/>
          </a:xfrm>
        </p:spPr>
        <p:txBody>
          <a:bodyPr>
            <a:normAutofit/>
          </a:bodyPr>
          <a:lstStyle/>
          <a:p>
            <a:r>
              <a:rPr lang="ar-SA" sz="4000" b="1" u="sng" dirty="0" smtClean="0">
                <a:solidFill>
                  <a:srgbClr val="FF0066"/>
                </a:solidFill>
                <a:effectLst>
                  <a:outerShdw blurRad="38100" dist="38100" dir="2700000" algn="tl">
                    <a:srgbClr val="000000">
                      <a:alpha val="43137"/>
                    </a:srgbClr>
                  </a:outerShdw>
                </a:effectLst>
              </a:rPr>
              <a:t>وقد يقول قائل</a:t>
            </a:r>
            <a:r>
              <a:rPr lang="ar-EG" sz="4000" b="1" u="sng" dirty="0" smtClean="0">
                <a:solidFill>
                  <a:srgbClr val="FF0066"/>
                </a:solidFill>
                <a:effectLst>
                  <a:outerShdw blurRad="38100" dist="38100" dir="2700000" algn="tl">
                    <a:srgbClr val="000000">
                      <a:alpha val="43137"/>
                    </a:srgbClr>
                  </a:outerShdw>
                </a:effectLst>
              </a:rPr>
              <a:t>..</a:t>
            </a:r>
          </a:p>
          <a:p>
            <a:pPr>
              <a:buNone/>
            </a:pPr>
            <a:r>
              <a:rPr lang="ar-SA" sz="3600" b="1" dirty="0" smtClean="0">
                <a:effectLst>
                  <a:outerShdw blurRad="38100" dist="38100" dir="2700000" algn="tl">
                    <a:srgbClr val="000000">
                      <a:alpha val="43137"/>
                    </a:srgbClr>
                  </a:outerShdw>
                </a:effectLst>
              </a:rPr>
              <a:t>كيف نصل للهدف؟</a:t>
            </a:r>
            <a:endParaRPr lang="ar-EG" sz="3600" b="1" dirty="0" smtClean="0">
              <a:effectLst>
                <a:outerShdw blurRad="38100" dist="38100" dir="2700000" algn="tl">
                  <a:srgbClr val="000000">
                    <a:alpha val="43137"/>
                  </a:srgbClr>
                </a:outerShdw>
              </a:effectLst>
            </a:endParaRPr>
          </a:p>
          <a:p>
            <a:pPr>
              <a:buNone/>
            </a:pPr>
            <a:r>
              <a:rPr lang="ar-SA" sz="3600" b="1" dirty="0" smtClean="0">
                <a:effectLst>
                  <a:outerShdw blurRad="38100" dist="38100" dir="2700000" algn="tl">
                    <a:srgbClr val="000000">
                      <a:alpha val="43137"/>
                    </a:srgbClr>
                  </a:outerShdw>
                </a:effectLst>
              </a:rPr>
              <a:t> أو كيف تحصل ثمرة الصيام (تقوى الله)؟</a:t>
            </a:r>
            <a:r>
              <a:rPr lang="ar-EG" sz="3600" b="1" dirty="0" smtClean="0">
                <a:effectLst>
                  <a:outerShdw blurRad="38100" dist="38100" dir="2700000" algn="tl">
                    <a:srgbClr val="000000">
                      <a:alpha val="43137"/>
                    </a:srgbClr>
                  </a:outerShdw>
                </a:effectLst>
              </a:rPr>
              <a:t>!!</a:t>
            </a:r>
          </a:p>
          <a:p>
            <a:pPr>
              <a:buNone/>
            </a:pPr>
            <a:endParaRPr lang="en-US" sz="1600" b="1" dirty="0" smtClean="0">
              <a:effectLst>
                <a:outerShdw blurRad="38100" dist="38100" dir="2700000" algn="tl">
                  <a:srgbClr val="000000">
                    <a:alpha val="43137"/>
                  </a:srgbClr>
                </a:outerShdw>
              </a:effectLst>
            </a:endParaRPr>
          </a:p>
          <a:p>
            <a:r>
              <a:rPr lang="ar-SA" sz="4000" b="1" u="sng" dirty="0" smtClean="0">
                <a:solidFill>
                  <a:srgbClr val="FF0066"/>
                </a:solidFill>
                <a:effectLst>
                  <a:outerShdw blurRad="38100" dist="38100" dir="2700000" algn="tl">
                    <a:srgbClr val="000000">
                      <a:alpha val="43137"/>
                    </a:srgbClr>
                  </a:outerShdw>
                </a:effectLst>
              </a:rPr>
              <a:t>فأقول</a:t>
            </a:r>
            <a:r>
              <a:rPr lang="ar-EG" sz="4000" b="1" u="sng" dirty="0" smtClean="0">
                <a:solidFill>
                  <a:srgbClr val="FF0066"/>
                </a:solidFill>
                <a:effectLst>
                  <a:outerShdw blurRad="38100" dist="38100" dir="2700000" algn="tl">
                    <a:srgbClr val="000000">
                      <a:alpha val="43137"/>
                    </a:srgbClr>
                  </a:outerShdw>
                </a:effectLst>
              </a:rPr>
              <a:t>..</a:t>
            </a:r>
          </a:p>
          <a:p>
            <a:pPr>
              <a:buNone/>
            </a:pPr>
            <a:r>
              <a:rPr lang="ar-SA" sz="3600" b="1" dirty="0" smtClean="0">
                <a:effectLst>
                  <a:outerShdw blurRad="38100" dist="38100" dir="2700000" algn="tl">
                    <a:srgbClr val="000000">
                      <a:alpha val="43137"/>
                    </a:srgbClr>
                  </a:outerShdw>
                </a:effectLst>
              </a:rPr>
              <a:t> علاقة الصيام بتقوى الله تظهر من وجوه كثيرة</a:t>
            </a:r>
            <a:r>
              <a:rPr lang="ar-EG" sz="3600" b="1" dirty="0" smtClean="0">
                <a:effectLst>
                  <a:outerShdw blurRad="38100" dist="38100" dir="2700000" algn="tl">
                    <a:srgbClr val="000000">
                      <a:alpha val="43137"/>
                    </a:srgbClr>
                  </a:outerShdw>
                </a:effectLst>
              </a:rPr>
              <a:t>..</a:t>
            </a:r>
            <a:r>
              <a:rPr lang="ar-SA" sz="3600" b="1" dirty="0" smtClean="0">
                <a:effectLst>
                  <a:outerShdw blurRad="38100" dist="38100" dir="2700000" algn="tl">
                    <a:srgbClr val="000000">
                      <a:alpha val="43137"/>
                    </a:srgbClr>
                  </a:outerShdw>
                </a:effectLst>
              </a:rPr>
              <a:t> </a:t>
            </a:r>
            <a:endParaRPr lang="ar-EG" sz="3600" b="1" dirty="0">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spd="med">
    <p:dissolv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282" y="357190"/>
            <a:ext cx="8929718" cy="6357958"/>
          </a:xfrm>
        </p:spPr>
        <p:txBody>
          <a:bodyPr>
            <a:normAutofit/>
          </a:bodyPr>
          <a:lstStyle/>
          <a:p>
            <a:r>
              <a:rPr lang="ar-SA" sz="3600" b="1" dirty="0" smtClean="0">
                <a:effectLst>
                  <a:outerShdw blurRad="38100" dist="38100" dir="2700000" algn="tl">
                    <a:srgbClr val="000000">
                      <a:alpha val="43137"/>
                    </a:srgbClr>
                  </a:outerShdw>
                </a:effectLst>
              </a:rPr>
              <a:t>ألا يمكن وأنت صائم</a:t>
            </a:r>
            <a:r>
              <a:rPr lang="ar-EG" sz="3600" b="1" dirty="0" smtClean="0">
                <a:effectLst>
                  <a:outerShdw blurRad="38100" dist="38100" dir="2700000" algn="tl">
                    <a:srgbClr val="000000">
                      <a:alpha val="43137"/>
                    </a:srgbClr>
                  </a:outerShdw>
                </a:effectLst>
              </a:rPr>
              <a:t>..</a:t>
            </a:r>
          </a:p>
          <a:p>
            <a:pPr>
              <a:buNone/>
            </a:pPr>
            <a:r>
              <a:rPr lang="ar-SA" sz="3600" b="1" dirty="0" smtClean="0">
                <a:effectLst>
                  <a:outerShdw blurRad="38100" dist="38100" dir="2700000" algn="tl">
                    <a:srgbClr val="000000">
                      <a:alpha val="43137"/>
                    </a:srgbClr>
                  </a:outerShdw>
                </a:effectLst>
              </a:rPr>
              <a:t> في نهار رمضان أن تختفي</a:t>
            </a:r>
            <a:endParaRPr lang="ar-EG" sz="3600" b="1" dirty="0" smtClean="0">
              <a:effectLst>
                <a:outerShdw blurRad="38100" dist="38100" dir="2700000" algn="tl">
                  <a:srgbClr val="000000">
                    <a:alpha val="43137"/>
                  </a:srgbClr>
                </a:outerShdw>
              </a:effectLst>
            </a:endParaRPr>
          </a:p>
          <a:p>
            <a:pPr>
              <a:buNone/>
            </a:pPr>
            <a:r>
              <a:rPr lang="ar-SA" sz="3600" b="1" dirty="0" smtClean="0">
                <a:effectLst>
                  <a:outerShdw blurRad="38100" dist="38100" dir="2700000" algn="tl">
                    <a:srgbClr val="000000">
                      <a:alpha val="43137"/>
                    </a:srgbClr>
                  </a:outerShdw>
                </a:effectLst>
              </a:rPr>
              <a:t> عن أعين الناس فتأكل وتشرب</a:t>
            </a:r>
            <a:r>
              <a:rPr lang="ar-EG" sz="3600" b="1" dirty="0" smtClean="0">
                <a:effectLst>
                  <a:outerShdw blurRad="38100" dist="38100" dir="2700000" algn="tl">
                    <a:srgbClr val="000000">
                      <a:alpha val="43137"/>
                    </a:srgbClr>
                  </a:outerShdw>
                </a:effectLst>
              </a:rPr>
              <a:t>..</a:t>
            </a:r>
          </a:p>
          <a:p>
            <a:pPr>
              <a:buNone/>
            </a:pPr>
            <a:r>
              <a:rPr lang="ar-SA" sz="3600" b="1" dirty="0" smtClean="0">
                <a:effectLst>
                  <a:outerShdw blurRad="38100" dist="38100" dir="2700000" algn="tl">
                    <a:srgbClr val="000000">
                      <a:alpha val="43137"/>
                    </a:srgbClr>
                  </a:outerShdw>
                </a:effectLst>
              </a:rPr>
              <a:t> وتفعل ما تشاء لا يعلم بك أحد من الناس</a:t>
            </a:r>
            <a:endParaRPr lang="ar-EG" sz="3600" b="1" dirty="0" smtClean="0">
              <a:effectLst>
                <a:outerShdw blurRad="38100" dist="38100" dir="2700000" algn="tl">
                  <a:srgbClr val="000000">
                    <a:alpha val="43137"/>
                  </a:srgbClr>
                </a:outerShdw>
              </a:effectLst>
            </a:endParaRPr>
          </a:p>
          <a:p>
            <a:pPr>
              <a:buNone/>
            </a:pPr>
            <a:r>
              <a:rPr lang="ar-SA" sz="3600" b="1" dirty="0" smtClean="0">
                <a:effectLst>
                  <a:outerShdw blurRad="38100" dist="38100" dir="2700000" algn="tl">
                    <a:srgbClr val="000000">
                      <a:alpha val="43137"/>
                    </a:srgbClr>
                  </a:outerShdw>
                </a:effectLst>
              </a:rPr>
              <a:t> ولا تطلع عليك عين من عيون الخلق؟؟</a:t>
            </a:r>
            <a:endParaRPr lang="ar-EG" sz="3600" b="1" dirty="0" smtClean="0">
              <a:effectLst>
                <a:outerShdw blurRad="38100" dist="38100" dir="2700000" algn="tl">
                  <a:srgbClr val="000000">
                    <a:alpha val="43137"/>
                  </a:srgbClr>
                </a:outerShdw>
              </a:effectLst>
            </a:endParaRPr>
          </a:p>
          <a:p>
            <a:pPr>
              <a:buNone/>
            </a:pPr>
            <a:r>
              <a:rPr lang="ar-SA" sz="3600" b="1" dirty="0" smtClean="0">
                <a:effectLst>
                  <a:outerShdw blurRad="38100" dist="38100" dir="2700000" algn="tl">
                    <a:srgbClr val="000000">
                      <a:alpha val="43137"/>
                    </a:srgbClr>
                  </a:outerShdw>
                </a:effectLst>
              </a:rPr>
              <a:t> اسأل نفسك ما الذي يمنعك؟ </a:t>
            </a:r>
            <a:endParaRPr lang="ar-EG" sz="3600" b="1" dirty="0" smtClean="0">
              <a:effectLst>
                <a:outerShdw blurRad="38100" dist="38100" dir="2700000" algn="tl">
                  <a:srgbClr val="000000">
                    <a:alpha val="43137"/>
                  </a:srgbClr>
                </a:outerShdw>
              </a:effectLst>
            </a:endParaRPr>
          </a:p>
          <a:p>
            <a:pPr>
              <a:buNone/>
            </a:pPr>
            <a:r>
              <a:rPr lang="ar-SA" sz="3600" b="1" dirty="0" smtClean="0">
                <a:effectLst>
                  <a:outerShdw blurRad="38100" dist="38100" dir="2700000" algn="tl">
                    <a:srgbClr val="000000">
                      <a:alpha val="43137"/>
                    </a:srgbClr>
                  </a:outerShdw>
                </a:effectLst>
              </a:rPr>
              <a:t>ما الذي يردك؟ </a:t>
            </a:r>
            <a:endParaRPr lang="ar-EG" sz="3600" b="1" dirty="0" smtClean="0">
              <a:effectLst>
                <a:outerShdw blurRad="38100" dist="38100" dir="2700000" algn="tl">
                  <a:srgbClr val="000000">
                    <a:alpha val="43137"/>
                  </a:srgbClr>
                </a:outerShdw>
              </a:effectLst>
            </a:endParaRPr>
          </a:p>
          <a:p>
            <a:pPr algn="ctr">
              <a:buNone/>
            </a:pPr>
            <a:r>
              <a:rPr lang="ar-SA" sz="3600" b="1" dirty="0" smtClean="0">
                <a:solidFill>
                  <a:srgbClr val="FF0066"/>
                </a:solidFill>
                <a:effectLst>
                  <a:outerShdw blurRad="38100" dist="38100" dir="2700000" algn="tl">
                    <a:srgbClr val="000000">
                      <a:alpha val="43137"/>
                    </a:srgbClr>
                  </a:outerShdw>
                </a:effectLst>
              </a:rPr>
              <a:t>لأنك تعلم أن الله يراك ومطلع عليك ويعلم </a:t>
            </a:r>
            <a:endParaRPr lang="ar-EG" sz="3600" b="1" dirty="0" smtClean="0">
              <a:solidFill>
                <a:srgbClr val="FF0066"/>
              </a:solidFill>
              <a:effectLst>
                <a:outerShdw blurRad="38100" dist="38100" dir="2700000" algn="tl">
                  <a:srgbClr val="000000">
                    <a:alpha val="43137"/>
                  </a:srgbClr>
                </a:outerShdw>
              </a:effectLst>
            </a:endParaRPr>
          </a:p>
          <a:p>
            <a:pPr algn="ctr">
              <a:buNone/>
            </a:pPr>
            <a:r>
              <a:rPr lang="ar-SA" sz="3600" b="1" dirty="0" smtClean="0">
                <a:solidFill>
                  <a:srgbClr val="FF0066"/>
                </a:solidFill>
                <a:effectLst>
                  <a:outerShdw blurRad="38100" dist="38100" dir="2700000" algn="tl">
                    <a:srgbClr val="000000">
                      <a:alpha val="43137"/>
                    </a:srgbClr>
                  </a:outerShdw>
                </a:effectLst>
              </a:rPr>
              <a:t>ما تخفي وما تعلن</a:t>
            </a:r>
            <a:r>
              <a:rPr lang="ar-EG" sz="3600" b="1" dirty="0" smtClean="0">
                <a:solidFill>
                  <a:srgbClr val="FF0066"/>
                </a:solidFill>
                <a:effectLst>
                  <a:outerShdw blurRad="38100" dist="38100" dir="2700000" algn="tl">
                    <a:srgbClr val="000000">
                      <a:alpha val="43137"/>
                    </a:srgbClr>
                  </a:outerShdw>
                </a:effectLst>
              </a:rPr>
              <a:t>!!</a:t>
            </a:r>
            <a:r>
              <a:rPr lang="ar-SA" sz="3600" b="1" dirty="0" smtClean="0">
                <a:solidFill>
                  <a:srgbClr val="FF0066"/>
                </a:solidFill>
                <a:effectLst>
                  <a:outerShdw blurRad="38100" dist="38100" dir="2700000" algn="tl">
                    <a:srgbClr val="000000">
                      <a:alpha val="43137"/>
                    </a:srgbClr>
                  </a:outerShdw>
                </a:effectLst>
              </a:rPr>
              <a:t>.. </a:t>
            </a:r>
            <a:endParaRPr lang="en-US" sz="3600" b="1" dirty="0" smtClean="0">
              <a:solidFill>
                <a:srgbClr val="FF0066"/>
              </a:solidFill>
              <a:effectLst>
                <a:outerShdw blurRad="38100" dist="38100" dir="2700000" algn="tl">
                  <a:srgbClr val="000000">
                    <a:alpha val="43137"/>
                  </a:srgbClr>
                </a:outerShdw>
              </a:effectLst>
            </a:endParaRPr>
          </a:p>
          <a:p>
            <a:endParaRPr lang="ar-EG" sz="3600" b="1" dirty="0">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spd="med">
    <p:dissolv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42910" y="1089023"/>
            <a:ext cx="8401080" cy="5911877"/>
          </a:xfrm>
        </p:spPr>
        <p:txBody>
          <a:bodyPr>
            <a:normAutofit/>
          </a:bodyPr>
          <a:lstStyle/>
          <a:p>
            <a:r>
              <a:rPr lang="ar-SA" sz="4000" b="1" u="sng" dirty="0" smtClean="0">
                <a:solidFill>
                  <a:srgbClr val="FF0066"/>
                </a:solidFill>
                <a:effectLst>
                  <a:outerShdw blurRad="38100" dist="38100" dir="2700000" algn="tl">
                    <a:srgbClr val="000000">
                      <a:alpha val="43137"/>
                    </a:srgbClr>
                  </a:outerShdw>
                </a:effectLst>
              </a:rPr>
              <a:t>أليس في هذا تربية للقلب؟ </a:t>
            </a:r>
            <a:endParaRPr lang="ar-EG" sz="4000" b="1" u="sng" dirty="0" smtClean="0">
              <a:solidFill>
                <a:srgbClr val="FF0066"/>
              </a:solidFill>
              <a:effectLst>
                <a:outerShdw blurRad="38100" dist="38100" dir="2700000" algn="tl">
                  <a:srgbClr val="000000">
                    <a:alpha val="43137"/>
                  </a:srgbClr>
                </a:outerShdw>
              </a:effectLst>
            </a:endParaRPr>
          </a:p>
          <a:p>
            <a:pPr>
              <a:buNone/>
            </a:pPr>
            <a:endParaRPr lang="ar-EG" sz="1600" b="1" u="sng" dirty="0" smtClean="0">
              <a:solidFill>
                <a:srgbClr val="FF0066"/>
              </a:solidFill>
              <a:effectLst>
                <a:outerShdw blurRad="38100" dist="38100" dir="2700000" algn="tl">
                  <a:srgbClr val="000000">
                    <a:alpha val="43137"/>
                  </a:srgbClr>
                </a:outerShdw>
              </a:effectLst>
            </a:endParaRPr>
          </a:p>
          <a:p>
            <a:pPr>
              <a:buNone/>
            </a:pPr>
            <a:r>
              <a:rPr lang="ar-SA" sz="4000" b="1" dirty="0" smtClean="0">
                <a:effectLst>
                  <a:outerShdw blurRad="38100" dist="38100" dir="2700000" algn="tl">
                    <a:srgbClr val="000000">
                      <a:alpha val="43137"/>
                    </a:srgbClr>
                  </a:outerShdw>
                </a:effectLst>
              </a:rPr>
              <a:t>إذا ما خلوت الدهر يوماً فلا تقل</a:t>
            </a:r>
            <a:endParaRPr lang="ar-EG" sz="4000" b="1" dirty="0" smtClean="0">
              <a:effectLst>
                <a:outerShdw blurRad="38100" dist="38100" dir="2700000" algn="tl">
                  <a:srgbClr val="000000">
                    <a:alpha val="43137"/>
                  </a:srgbClr>
                </a:outerShdw>
              </a:effectLst>
            </a:endParaRPr>
          </a:p>
          <a:p>
            <a:pPr>
              <a:buNone/>
            </a:pPr>
            <a:r>
              <a:rPr lang="ar-EG" sz="4000" b="1" dirty="0" smtClean="0">
                <a:effectLst>
                  <a:outerShdw blurRad="38100" dist="38100" dir="2700000" algn="tl">
                    <a:srgbClr val="000000">
                      <a:alpha val="43137"/>
                    </a:srgbClr>
                  </a:outerShdw>
                </a:effectLst>
              </a:rPr>
              <a:t>                    </a:t>
            </a:r>
            <a:r>
              <a:rPr lang="ar-SA" sz="4000" b="1" dirty="0" smtClean="0">
                <a:effectLst>
                  <a:outerShdw blurRad="38100" dist="38100" dir="2700000" algn="tl">
                    <a:srgbClr val="000000">
                      <a:alpha val="43137"/>
                    </a:srgbClr>
                  </a:outerShdw>
                </a:effectLst>
              </a:rPr>
              <a:t>خلوت ولكن قل عليَّ رقيب </a:t>
            </a:r>
            <a:endParaRPr lang="en-US" sz="4000" b="1" dirty="0" smtClean="0">
              <a:effectLst>
                <a:outerShdw blurRad="38100" dist="38100" dir="2700000" algn="tl">
                  <a:srgbClr val="000000">
                    <a:alpha val="43137"/>
                  </a:srgbClr>
                </a:outerShdw>
              </a:effectLst>
            </a:endParaRPr>
          </a:p>
          <a:p>
            <a:pPr>
              <a:buNone/>
            </a:pPr>
            <a:r>
              <a:rPr lang="ar-SA" sz="4000" b="1" dirty="0" smtClean="0">
                <a:effectLst>
                  <a:outerShdw blurRad="38100" dist="38100" dir="2700000" algn="tl">
                    <a:srgbClr val="000000">
                      <a:alpha val="43137"/>
                    </a:srgbClr>
                  </a:outerShdw>
                </a:effectLst>
              </a:rPr>
              <a:t>ولا تحسبن الله يغفل ساعة </a:t>
            </a:r>
            <a:endParaRPr lang="ar-EG" sz="4000" b="1" dirty="0" smtClean="0">
              <a:effectLst>
                <a:outerShdw blurRad="38100" dist="38100" dir="2700000" algn="tl">
                  <a:srgbClr val="000000">
                    <a:alpha val="43137"/>
                  </a:srgbClr>
                </a:outerShdw>
              </a:effectLst>
            </a:endParaRPr>
          </a:p>
          <a:p>
            <a:pPr>
              <a:buNone/>
            </a:pPr>
            <a:r>
              <a:rPr lang="ar-EG" sz="4000" b="1" dirty="0" smtClean="0">
                <a:effectLst>
                  <a:outerShdw blurRad="38100" dist="38100" dir="2700000" algn="tl">
                    <a:srgbClr val="000000">
                      <a:alpha val="43137"/>
                    </a:srgbClr>
                  </a:outerShdw>
                </a:effectLst>
              </a:rPr>
              <a:t>                   </a:t>
            </a:r>
            <a:r>
              <a:rPr lang="ar-SA" sz="4000" b="1" dirty="0" smtClean="0">
                <a:effectLst>
                  <a:outerShdw blurRad="38100" dist="38100" dir="2700000" algn="tl">
                    <a:srgbClr val="000000">
                      <a:alpha val="43137"/>
                    </a:srgbClr>
                  </a:outerShdw>
                </a:effectLst>
              </a:rPr>
              <a:t> ولا إن ما تخفي عليه يغيب</a:t>
            </a:r>
            <a:endParaRPr lang="en-US" sz="4000" b="1" dirty="0" smtClean="0">
              <a:effectLst>
                <a:outerShdw blurRad="38100" dist="38100" dir="2700000" algn="tl">
                  <a:srgbClr val="000000">
                    <a:alpha val="43137"/>
                  </a:srgbClr>
                </a:outerShdw>
              </a:effectLst>
            </a:endParaRPr>
          </a:p>
          <a:p>
            <a:endParaRPr lang="ar-EG" sz="4000" b="1" dirty="0">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spd="med">
    <p:dissolv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1438" y="160330"/>
            <a:ext cx="9072594" cy="6554818"/>
          </a:xfrm>
        </p:spPr>
        <p:txBody>
          <a:bodyPr>
            <a:noAutofit/>
          </a:bodyPr>
          <a:lstStyle/>
          <a:p>
            <a:r>
              <a:rPr lang="ar-EG" sz="3600" b="1" u="sng" dirty="0" smtClean="0">
                <a:solidFill>
                  <a:srgbClr val="FF0066"/>
                </a:solidFill>
                <a:effectLst>
                  <a:outerShdw blurRad="38100" dist="38100" dir="2700000" algn="tl">
                    <a:srgbClr val="000000">
                      <a:alpha val="43137"/>
                    </a:srgbClr>
                  </a:outerShdw>
                </a:effectLst>
              </a:rPr>
              <a:t>و</a:t>
            </a:r>
            <a:r>
              <a:rPr lang="ar-SA" sz="3600" b="1" u="sng" dirty="0" smtClean="0">
                <a:solidFill>
                  <a:srgbClr val="FF0066"/>
                </a:solidFill>
                <a:effectLst>
                  <a:outerShdw blurRad="38100" dist="38100" dir="2700000" algn="tl">
                    <a:srgbClr val="000000">
                      <a:alpha val="43137"/>
                    </a:srgbClr>
                  </a:outerShdw>
                </a:effectLst>
              </a:rPr>
              <a:t>عند الوضوء للصلاة</a:t>
            </a:r>
            <a:r>
              <a:rPr lang="ar-EG" sz="3600" b="1" u="sng" dirty="0" smtClean="0">
                <a:solidFill>
                  <a:srgbClr val="FF0066"/>
                </a:solidFill>
                <a:effectLst>
                  <a:outerShdw blurRad="38100" dist="38100" dir="2700000" algn="tl">
                    <a:srgbClr val="000000">
                      <a:alpha val="43137"/>
                    </a:srgbClr>
                  </a:outerShdw>
                </a:effectLst>
              </a:rPr>
              <a:t> </a:t>
            </a:r>
            <a:r>
              <a:rPr lang="ar-SA" sz="3600" b="1" u="sng" dirty="0" smtClean="0">
                <a:solidFill>
                  <a:srgbClr val="FF0066"/>
                </a:solidFill>
                <a:effectLst>
                  <a:outerShdw blurRad="38100" dist="38100" dir="2700000" algn="tl">
                    <a:srgbClr val="000000">
                      <a:alpha val="43137"/>
                    </a:srgbClr>
                  </a:outerShdw>
                </a:effectLst>
              </a:rPr>
              <a:t>وفى المضمضة والاستنشاق</a:t>
            </a:r>
            <a:r>
              <a:rPr lang="ar-EG" sz="3600" b="1" u="sng" dirty="0" smtClean="0">
                <a:solidFill>
                  <a:srgbClr val="FF0066"/>
                </a:solidFill>
                <a:effectLst>
                  <a:outerShdw blurRad="38100" dist="38100" dir="2700000" algn="tl">
                    <a:srgbClr val="000000">
                      <a:alpha val="43137"/>
                    </a:srgbClr>
                  </a:outerShdw>
                </a:effectLst>
              </a:rPr>
              <a:t>..</a:t>
            </a:r>
          </a:p>
          <a:p>
            <a:pPr>
              <a:buNone/>
            </a:pPr>
            <a:r>
              <a:rPr lang="ar-SA" sz="3600" b="1" dirty="0" smtClean="0">
                <a:effectLst>
                  <a:outerShdw blurRad="38100" dist="38100" dir="2700000" algn="tl">
                    <a:srgbClr val="000000">
                      <a:alpha val="43137"/>
                    </a:srgbClr>
                  </a:outerShdw>
                </a:effectLst>
              </a:rPr>
              <a:t>لماذا تحرص</a:t>
            </a:r>
            <a:r>
              <a:rPr lang="ar-EG" sz="3600" b="1" dirty="0" smtClean="0">
                <a:effectLst>
                  <a:outerShdw blurRad="38100" dist="38100" dir="2700000" algn="tl">
                    <a:srgbClr val="000000">
                      <a:alpha val="43137"/>
                    </a:srgbClr>
                  </a:outerShdw>
                </a:effectLst>
              </a:rPr>
              <a:t>ي</a:t>
            </a:r>
            <a:r>
              <a:rPr lang="ar-SA" sz="3600" b="1" dirty="0" smtClean="0">
                <a:effectLst>
                  <a:outerShdw blurRad="38100" dist="38100" dir="2700000" algn="tl">
                    <a:srgbClr val="000000">
                      <a:alpha val="43137"/>
                    </a:srgbClr>
                  </a:outerShdw>
                </a:effectLst>
              </a:rPr>
              <a:t> أيها الأخ</a:t>
            </a:r>
            <a:r>
              <a:rPr lang="ar-EG" sz="3600" b="1" dirty="0" smtClean="0">
                <a:effectLst>
                  <a:outerShdw blurRad="38100" dist="38100" dir="2700000" algn="tl">
                    <a:srgbClr val="000000">
                      <a:alpha val="43137"/>
                    </a:srgbClr>
                  </a:outerShdw>
                </a:effectLst>
              </a:rPr>
              <a:t>ت</a:t>
            </a:r>
            <a:r>
              <a:rPr lang="ar-SA" sz="3600" b="1" dirty="0" smtClean="0">
                <a:effectLst>
                  <a:outerShdw blurRad="38100" dist="38100" dir="2700000" algn="tl">
                    <a:srgbClr val="000000">
                      <a:alpha val="43137"/>
                    </a:srgbClr>
                  </a:outerShdw>
                </a:effectLst>
              </a:rPr>
              <a:t> الحبيب</a:t>
            </a:r>
            <a:r>
              <a:rPr lang="ar-EG" sz="3600" b="1" dirty="0" smtClean="0">
                <a:effectLst>
                  <a:outerShdw blurRad="38100" dist="38100" dir="2700000" algn="tl">
                    <a:srgbClr val="000000">
                      <a:alpha val="43137"/>
                    </a:srgbClr>
                  </a:outerShdw>
                </a:effectLst>
              </a:rPr>
              <a:t>ه</a:t>
            </a:r>
            <a:r>
              <a:rPr lang="ar-SA" sz="3600" b="1" dirty="0" smtClean="0">
                <a:effectLst>
                  <a:outerShdw blurRad="38100" dist="38100" dir="2700000" algn="tl">
                    <a:srgbClr val="000000">
                      <a:alpha val="43137"/>
                    </a:srgbClr>
                  </a:outerShdw>
                </a:effectLst>
              </a:rPr>
              <a:t> أن لا يفوت </a:t>
            </a:r>
            <a:endParaRPr lang="ar-EG" sz="3600" b="1" dirty="0" smtClean="0">
              <a:effectLst>
                <a:outerShdw blurRad="38100" dist="38100" dir="2700000" algn="tl">
                  <a:srgbClr val="000000">
                    <a:alpha val="43137"/>
                  </a:srgbClr>
                </a:outerShdw>
              </a:effectLst>
            </a:endParaRPr>
          </a:p>
          <a:p>
            <a:pPr>
              <a:buNone/>
            </a:pPr>
            <a:r>
              <a:rPr lang="ar-SA" sz="3600" b="1" dirty="0" smtClean="0">
                <a:effectLst>
                  <a:outerShdw blurRad="38100" dist="38100" dir="2700000" algn="tl">
                    <a:srgbClr val="000000">
                      <a:alpha val="43137"/>
                    </a:srgbClr>
                  </a:outerShdw>
                </a:effectLst>
              </a:rPr>
              <a:t>إلى حلقك قطرة ماء؟</a:t>
            </a:r>
            <a:r>
              <a:rPr lang="ar-EG" sz="3600" b="1" dirty="0" smtClean="0">
                <a:effectLst>
                  <a:outerShdw blurRad="38100" dist="38100" dir="2700000" algn="tl">
                    <a:srgbClr val="000000">
                      <a:alpha val="43137"/>
                    </a:srgbClr>
                  </a:outerShdw>
                </a:effectLst>
              </a:rPr>
              <a:t> </a:t>
            </a:r>
            <a:r>
              <a:rPr lang="ar-SA" sz="3600" b="1" dirty="0" smtClean="0">
                <a:effectLst>
                  <a:outerShdw blurRad="38100" dist="38100" dir="2700000" algn="tl">
                    <a:srgbClr val="000000">
                      <a:alpha val="43137"/>
                    </a:srgbClr>
                  </a:outerShdw>
                </a:effectLst>
              </a:rPr>
              <a:t>لماذا كل هذا الحرص </a:t>
            </a:r>
            <a:r>
              <a:rPr lang="ar-EG" sz="3600" b="1" dirty="0" smtClean="0">
                <a:effectLst>
                  <a:outerShdw blurRad="38100" dist="38100" dir="2700000" algn="tl">
                    <a:srgbClr val="000000">
                      <a:alpha val="43137"/>
                    </a:srgbClr>
                  </a:outerShdw>
                </a:effectLst>
              </a:rPr>
              <a:t>؟؟</a:t>
            </a:r>
          </a:p>
          <a:p>
            <a:pPr>
              <a:buNone/>
            </a:pPr>
            <a:endParaRPr lang="ar-EG" sz="1800" b="1" dirty="0" smtClean="0">
              <a:effectLst>
                <a:outerShdw blurRad="38100" dist="38100" dir="2700000" algn="tl">
                  <a:srgbClr val="000000">
                    <a:alpha val="43137"/>
                  </a:srgbClr>
                </a:outerShdw>
              </a:effectLst>
            </a:endParaRPr>
          </a:p>
          <a:p>
            <a:r>
              <a:rPr lang="ar-SA" sz="3600" b="1" u="sng" dirty="0" smtClean="0">
                <a:solidFill>
                  <a:srgbClr val="FF0066"/>
                </a:solidFill>
                <a:effectLst>
                  <a:outerShdw blurRad="38100" dist="38100" dir="2700000" algn="tl">
                    <a:srgbClr val="000000">
                      <a:alpha val="43137"/>
                    </a:srgbClr>
                  </a:outerShdw>
                </a:effectLst>
              </a:rPr>
              <a:t>وأنت في مطبخك تقفين أمام أصناف المأكولات والمشروبات</a:t>
            </a:r>
            <a:r>
              <a:rPr lang="ar-EG" sz="3600" b="1" u="sng" dirty="0" smtClean="0">
                <a:solidFill>
                  <a:srgbClr val="FF0066"/>
                </a:solidFill>
                <a:effectLst>
                  <a:outerShdw blurRad="38100" dist="38100" dir="2700000" algn="tl">
                    <a:srgbClr val="000000">
                      <a:alpha val="43137"/>
                    </a:srgbClr>
                  </a:outerShdw>
                </a:effectLst>
              </a:rPr>
              <a:t>..</a:t>
            </a:r>
            <a:r>
              <a:rPr lang="ar-SA" sz="3600" b="1" u="sng" dirty="0" smtClean="0">
                <a:solidFill>
                  <a:srgbClr val="FF0066"/>
                </a:solidFill>
                <a:effectLst>
                  <a:outerShdw blurRad="38100" dist="38100" dir="2700000" algn="tl">
                    <a:srgbClr val="000000">
                      <a:alpha val="43137"/>
                    </a:srgbClr>
                  </a:outerShdw>
                </a:effectLst>
              </a:rPr>
              <a:t> تر</a:t>
            </a:r>
            <a:r>
              <a:rPr lang="ar-EG" sz="3600" b="1" u="sng" dirty="0" smtClean="0">
                <a:solidFill>
                  <a:srgbClr val="FF0066"/>
                </a:solidFill>
                <a:effectLst>
                  <a:outerShdw blurRad="38100" dist="38100" dir="2700000" algn="tl">
                    <a:srgbClr val="000000">
                      <a:alpha val="43137"/>
                    </a:srgbClr>
                  </a:outerShdw>
                </a:effectLst>
              </a:rPr>
              <a:t>ي</a:t>
            </a:r>
            <a:r>
              <a:rPr lang="ar-SA" sz="3600" b="1" u="sng" dirty="0" smtClean="0">
                <a:solidFill>
                  <a:srgbClr val="FF0066"/>
                </a:solidFill>
                <a:effectLst>
                  <a:outerShdw blurRad="38100" dist="38100" dir="2700000" algn="tl">
                    <a:srgbClr val="000000">
                      <a:alpha val="43137"/>
                    </a:srgbClr>
                  </a:outerShdw>
                </a:effectLst>
              </a:rPr>
              <a:t>ه</a:t>
            </a:r>
            <a:r>
              <a:rPr lang="ar-EG" sz="3600" b="1" u="sng" dirty="0" smtClean="0">
                <a:solidFill>
                  <a:srgbClr val="FF0066"/>
                </a:solidFill>
                <a:effectLst>
                  <a:outerShdw blurRad="38100" dist="38100" dir="2700000" algn="tl">
                    <a:srgbClr val="000000">
                      <a:alpha val="43137"/>
                    </a:srgbClr>
                  </a:outerShdw>
                </a:effectLst>
              </a:rPr>
              <a:t>م</a:t>
            </a:r>
            <a:r>
              <a:rPr lang="ar-SA" sz="3600" b="1" u="sng" dirty="0" smtClean="0">
                <a:solidFill>
                  <a:srgbClr val="FF0066"/>
                </a:solidFill>
                <a:effectLst>
                  <a:outerShdw blurRad="38100" dist="38100" dir="2700000" algn="tl">
                    <a:srgbClr val="000000">
                      <a:alpha val="43137"/>
                    </a:srgbClr>
                  </a:outerShdw>
                </a:effectLst>
              </a:rPr>
              <a:t> بعيني</a:t>
            </a:r>
            <a:r>
              <a:rPr lang="ar-EG" sz="3600" b="1" u="sng" dirty="0" smtClean="0">
                <a:solidFill>
                  <a:srgbClr val="FF0066"/>
                </a:solidFill>
                <a:effectLst>
                  <a:outerShdw blurRad="38100" dist="38100" dir="2700000" algn="tl">
                    <a:srgbClr val="000000">
                      <a:alpha val="43137"/>
                    </a:srgbClr>
                  </a:outerShdw>
                </a:effectLst>
              </a:rPr>
              <a:t>كي </a:t>
            </a:r>
            <a:r>
              <a:rPr lang="ar-SA" sz="3600" b="1" u="sng" dirty="0" smtClean="0">
                <a:solidFill>
                  <a:srgbClr val="FF0066"/>
                </a:solidFill>
                <a:effectLst>
                  <a:outerShdw blurRad="38100" dist="38100" dir="2700000" algn="tl">
                    <a:srgbClr val="000000">
                      <a:alpha val="43137"/>
                    </a:srgbClr>
                  </a:outerShdw>
                </a:effectLst>
              </a:rPr>
              <a:t>وتشم</a:t>
            </a:r>
            <a:r>
              <a:rPr lang="ar-EG" sz="3600" b="1" u="sng" dirty="0" smtClean="0">
                <a:solidFill>
                  <a:srgbClr val="FF0066"/>
                </a:solidFill>
                <a:effectLst>
                  <a:outerShdw blurRad="38100" dist="38100" dir="2700000" algn="tl">
                    <a:srgbClr val="000000">
                      <a:alpha val="43137"/>
                    </a:srgbClr>
                  </a:outerShdw>
                </a:effectLst>
              </a:rPr>
              <a:t>ين</a:t>
            </a:r>
            <a:r>
              <a:rPr lang="ar-SA" sz="3600" b="1" u="sng" dirty="0" smtClean="0">
                <a:solidFill>
                  <a:srgbClr val="FF0066"/>
                </a:solidFill>
                <a:effectLst>
                  <a:outerShdw blurRad="38100" dist="38100" dir="2700000" algn="tl">
                    <a:srgbClr val="000000">
                      <a:alpha val="43137"/>
                    </a:srgbClr>
                  </a:outerShdw>
                </a:effectLst>
              </a:rPr>
              <a:t> روائحها</a:t>
            </a:r>
            <a:endParaRPr lang="ar-EG" sz="3600" b="1" u="sng" dirty="0" smtClean="0">
              <a:solidFill>
                <a:srgbClr val="FF0066"/>
              </a:solidFill>
              <a:effectLst>
                <a:outerShdw blurRad="38100" dist="38100" dir="2700000" algn="tl">
                  <a:srgbClr val="000000">
                    <a:alpha val="43137"/>
                  </a:srgbClr>
                </a:outerShdw>
              </a:effectLst>
            </a:endParaRPr>
          </a:p>
          <a:p>
            <a:pPr>
              <a:buNone/>
            </a:pPr>
            <a:r>
              <a:rPr lang="ar-SA" sz="3600" b="1" u="sng" dirty="0" smtClean="0">
                <a:solidFill>
                  <a:srgbClr val="FF0066"/>
                </a:solidFill>
                <a:effectLst>
                  <a:outerShdw blurRad="38100" dist="38100" dir="2700000" algn="tl">
                    <a:srgbClr val="000000">
                      <a:alpha val="43137"/>
                    </a:srgbClr>
                  </a:outerShdw>
                </a:effectLst>
              </a:rPr>
              <a:t> المغرية بأنفس</a:t>
            </a:r>
            <a:r>
              <a:rPr lang="ar-EG" sz="3600" b="1" u="sng" dirty="0" smtClean="0">
                <a:solidFill>
                  <a:srgbClr val="FF0066"/>
                </a:solidFill>
                <a:effectLst>
                  <a:outerShdw blurRad="38100" dist="38100" dir="2700000" algn="tl">
                    <a:srgbClr val="000000">
                      <a:alpha val="43137"/>
                    </a:srgbClr>
                  </a:outerShdw>
                </a:effectLst>
              </a:rPr>
              <a:t>كي..</a:t>
            </a:r>
          </a:p>
          <a:p>
            <a:pPr>
              <a:buNone/>
            </a:pPr>
            <a:r>
              <a:rPr lang="ar-SA" sz="3600" b="1" dirty="0" smtClean="0">
                <a:effectLst>
                  <a:outerShdw blurRad="38100" dist="38100" dir="2700000" algn="tl">
                    <a:srgbClr val="000000">
                      <a:alpha val="43137"/>
                    </a:srgbClr>
                  </a:outerShdw>
                </a:effectLst>
              </a:rPr>
              <a:t>فلماذا لا تمد</a:t>
            </a:r>
            <a:r>
              <a:rPr lang="ar-EG" sz="3600" b="1" dirty="0" smtClean="0">
                <a:effectLst>
                  <a:outerShdw blurRad="38100" dist="38100" dir="2700000" algn="tl">
                    <a:srgbClr val="000000">
                      <a:alpha val="43137"/>
                    </a:srgbClr>
                  </a:outerShdw>
                </a:effectLst>
              </a:rPr>
              <a:t>ين</a:t>
            </a:r>
            <a:r>
              <a:rPr lang="ar-SA" sz="3600" b="1" dirty="0" smtClean="0">
                <a:effectLst>
                  <a:outerShdw blurRad="38100" dist="38100" dir="2700000" algn="tl">
                    <a:srgbClr val="000000">
                      <a:alpha val="43137"/>
                    </a:srgbClr>
                  </a:outerShdw>
                </a:effectLst>
              </a:rPr>
              <a:t> يد</a:t>
            </a:r>
            <a:r>
              <a:rPr lang="ar-EG" sz="3600" b="1" dirty="0" smtClean="0">
                <a:effectLst>
                  <a:outerShdw blurRad="38100" dist="38100" dir="2700000" algn="tl">
                    <a:srgbClr val="000000">
                      <a:alpha val="43137"/>
                    </a:srgbClr>
                  </a:outerShdw>
                </a:effectLst>
              </a:rPr>
              <a:t>كي</a:t>
            </a:r>
            <a:r>
              <a:rPr lang="ar-SA" sz="3600" b="1" dirty="0" smtClean="0">
                <a:effectLst>
                  <a:outerShdw blurRad="38100" dist="38100" dir="2700000" algn="tl">
                    <a:srgbClr val="000000">
                      <a:alpha val="43137"/>
                    </a:srgbClr>
                  </a:outerShdw>
                </a:effectLst>
              </a:rPr>
              <a:t> فتأكل</a:t>
            </a:r>
            <a:r>
              <a:rPr lang="ar-EG" sz="3600" b="1" dirty="0" smtClean="0">
                <a:effectLst>
                  <a:outerShdw blurRad="38100" dist="38100" dir="2700000" algn="tl">
                    <a:srgbClr val="000000">
                      <a:alpha val="43137"/>
                    </a:srgbClr>
                  </a:outerShdw>
                </a:effectLst>
              </a:rPr>
              <a:t>ي</a:t>
            </a:r>
            <a:r>
              <a:rPr lang="ar-SA" sz="3600" b="1" dirty="0" smtClean="0">
                <a:effectLst>
                  <a:outerShdw blurRad="38100" dist="38100" dir="2700000" algn="tl">
                    <a:srgbClr val="000000">
                      <a:alpha val="43137"/>
                    </a:srgbClr>
                  </a:outerShdw>
                </a:effectLst>
              </a:rPr>
              <a:t> وتشرب</a:t>
            </a:r>
            <a:r>
              <a:rPr lang="ar-EG" sz="3600" b="1" dirty="0" smtClean="0">
                <a:effectLst>
                  <a:outerShdw blurRad="38100" dist="38100" dir="2700000" algn="tl">
                    <a:srgbClr val="000000">
                      <a:alpha val="43137"/>
                    </a:srgbClr>
                  </a:outerShdw>
                </a:effectLst>
              </a:rPr>
              <a:t>ي</a:t>
            </a:r>
            <a:r>
              <a:rPr lang="ar-SA" sz="3600" b="1" dirty="0" smtClean="0">
                <a:effectLst>
                  <a:outerShdw blurRad="38100" dist="38100" dir="2700000" algn="tl">
                    <a:srgbClr val="000000">
                      <a:alpha val="43137"/>
                    </a:srgbClr>
                  </a:outerShdw>
                </a:effectLst>
              </a:rPr>
              <a:t>؟</a:t>
            </a:r>
            <a:endParaRPr lang="ar-EG" sz="3600" b="1" dirty="0" smtClean="0">
              <a:effectLst>
                <a:outerShdw blurRad="38100" dist="38100" dir="2700000" algn="tl">
                  <a:srgbClr val="000000">
                    <a:alpha val="43137"/>
                  </a:srgbClr>
                </a:outerShdw>
              </a:effectLst>
            </a:endParaRPr>
          </a:p>
          <a:p>
            <a:pPr>
              <a:buNone/>
            </a:pPr>
            <a:r>
              <a:rPr lang="ar-SA" sz="3600" b="1" dirty="0" smtClean="0">
                <a:effectLst>
                  <a:outerShdw blurRad="38100" dist="38100" dir="2700000" algn="tl">
                    <a:srgbClr val="000000">
                      <a:alpha val="43137"/>
                    </a:srgbClr>
                  </a:outerShdw>
                </a:effectLst>
              </a:rPr>
              <a:t>من الذي يمنع</a:t>
            </a:r>
            <a:r>
              <a:rPr lang="ar-EG" sz="3600" b="1" dirty="0" smtClean="0">
                <a:effectLst>
                  <a:outerShdw blurRad="38100" dist="38100" dir="2700000" algn="tl">
                    <a:srgbClr val="000000">
                      <a:alpha val="43137"/>
                    </a:srgbClr>
                  </a:outerShdw>
                </a:effectLst>
              </a:rPr>
              <a:t>كي</a:t>
            </a:r>
            <a:r>
              <a:rPr lang="ar-SA" sz="3600" b="1" dirty="0" smtClean="0">
                <a:effectLst>
                  <a:outerShdw blurRad="38100" dist="38100" dir="2700000" algn="tl">
                    <a:srgbClr val="000000">
                      <a:alpha val="43137"/>
                    </a:srgbClr>
                  </a:outerShdw>
                </a:effectLst>
              </a:rPr>
              <a:t>؟ من يرد</a:t>
            </a:r>
            <a:r>
              <a:rPr lang="ar-EG" sz="3600" b="1" dirty="0" smtClean="0">
                <a:effectLst>
                  <a:outerShdw blurRad="38100" dist="38100" dir="2700000" algn="tl">
                    <a:srgbClr val="000000">
                      <a:alpha val="43137"/>
                    </a:srgbClr>
                  </a:outerShdw>
                </a:effectLst>
              </a:rPr>
              <a:t>كي</a:t>
            </a:r>
            <a:r>
              <a:rPr lang="ar-SA" sz="3600" b="1" dirty="0" smtClean="0">
                <a:effectLst>
                  <a:outerShdw blurRad="38100" dist="38100" dir="2700000" algn="tl">
                    <a:srgbClr val="000000">
                      <a:alpha val="43137"/>
                    </a:srgbClr>
                  </a:outerShdw>
                </a:effectLst>
              </a:rPr>
              <a:t>؟</a:t>
            </a:r>
            <a:r>
              <a:rPr lang="ar-EG" sz="3600" b="1" dirty="0" smtClean="0">
                <a:effectLst>
                  <a:outerShdw blurRad="38100" dist="38100" dir="2700000" algn="tl">
                    <a:srgbClr val="000000">
                      <a:alpha val="43137"/>
                    </a:srgbClr>
                  </a:outerShdw>
                </a:effectLst>
              </a:rPr>
              <a:t>!!</a:t>
            </a:r>
            <a:endParaRPr lang="ar-EG" sz="3600" b="1" dirty="0">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spd="med">
    <p:strips/>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0076" y="517519"/>
            <a:ext cx="8401080" cy="5911877"/>
          </a:xfrm>
        </p:spPr>
        <p:txBody>
          <a:bodyPr>
            <a:normAutofit/>
          </a:bodyPr>
          <a:lstStyle/>
          <a:p>
            <a:r>
              <a:rPr lang="ar-SA" sz="3600" b="1" dirty="0" smtClean="0">
                <a:effectLst>
                  <a:outerShdw blurRad="38100" dist="38100" dir="2700000" algn="tl">
                    <a:srgbClr val="000000">
                      <a:alpha val="43137"/>
                    </a:srgbClr>
                  </a:outerShdw>
                </a:effectLst>
              </a:rPr>
              <a:t>فأي تهذيب وأي تأديب</a:t>
            </a:r>
            <a:endParaRPr lang="ar-EG" sz="3600" b="1" dirty="0" smtClean="0">
              <a:effectLst>
                <a:outerShdw blurRad="38100" dist="38100" dir="2700000" algn="tl">
                  <a:srgbClr val="000000">
                    <a:alpha val="43137"/>
                  </a:srgbClr>
                </a:outerShdw>
              </a:effectLst>
            </a:endParaRPr>
          </a:p>
          <a:p>
            <a:pPr>
              <a:buNone/>
            </a:pPr>
            <a:r>
              <a:rPr lang="ar-SA" sz="3600" b="1" dirty="0" smtClean="0">
                <a:effectLst>
                  <a:outerShdw blurRad="38100" dist="38100" dir="2700000" algn="tl">
                    <a:srgbClr val="000000">
                      <a:alpha val="43137"/>
                    </a:srgbClr>
                  </a:outerShdw>
                </a:effectLst>
              </a:rPr>
              <a:t> هذا الذي أحدثه الصيام في النفوس؟</a:t>
            </a:r>
            <a:r>
              <a:rPr lang="ar-EG" sz="3600" b="1" dirty="0" smtClean="0">
                <a:effectLst>
                  <a:outerShdw blurRad="38100" dist="38100" dir="2700000" algn="tl">
                    <a:srgbClr val="000000">
                      <a:alpha val="43137"/>
                    </a:srgbClr>
                  </a:outerShdw>
                </a:effectLst>
              </a:rPr>
              <a:t>!!</a:t>
            </a:r>
          </a:p>
          <a:p>
            <a:pPr>
              <a:buNone/>
            </a:pPr>
            <a:endParaRPr lang="ar-EG" sz="1600" b="1" dirty="0" smtClean="0">
              <a:effectLst>
                <a:outerShdw blurRad="38100" dist="38100" dir="2700000" algn="tl">
                  <a:srgbClr val="000000">
                    <a:alpha val="43137"/>
                  </a:srgbClr>
                </a:outerShdw>
              </a:effectLst>
            </a:endParaRPr>
          </a:p>
          <a:p>
            <a:pPr>
              <a:buNone/>
            </a:pPr>
            <a:r>
              <a:rPr lang="ar-SA" sz="3600" b="1" dirty="0" smtClean="0">
                <a:effectLst>
                  <a:outerShdw blurRad="38100" dist="38100" dir="2700000" algn="tl">
                    <a:srgbClr val="000000">
                      <a:alpha val="43137"/>
                    </a:srgbClr>
                  </a:outerShdw>
                </a:effectLst>
              </a:rPr>
              <a:t> فما رأيكن أيتها الصائمات هل عرفتن لماذا نصوم!! </a:t>
            </a:r>
            <a:endParaRPr lang="ar-EG" sz="3600" b="1" dirty="0" smtClean="0">
              <a:effectLst>
                <a:outerShdw blurRad="38100" dist="38100" dir="2700000" algn="tl">
                  <a:srgbClr val="000000">
                    <a:alpha val="43137"/>
                  </a:srgbClr>
                </a:outerShdw>
              </a:effectLst>
            </a:endParaRPr>
          </a:p>
          <a:p>
            <a:pPr>
              <a:buNone/>
            </a:pPr>
            <a:endParaRPr lang="ar-EG" sz="1800" b="1" dirty="0" smtClean="0">
              <a:effectLst>
                <a:outerShdw blurRad="38100" dist="38100" dir="2700000" algn="tl">
                  <a:srgbClr val="000000">
                    <a:alpha val="43137"/>
                  </a:srgbClr>
                </a:outerShdw>
              </a:effectLst>
            </a:endParaRPr>
          </a:p>
          <a:p>
            <a:r>
              <a:rPr lang="ar-SA" sz="4400" b="1" u="sng" dirty="0" smtClean="0">
                <a:solidFill>
                  <a:srgbClr val="FF0066"/>
                </a:solidFill>
                <a:effectLst>
                  <a:outerShdw blurRad="38100" dist="38100" dir="2700000" algn="tl">
                    <a:srgbClr val="000000">
                      <a:alpha val="43137"/>
                    </a:srgbClr>
                  </a:outerShdw>
                </a:effectLst>
              </a:rPr>
              <a:t>إذا فخلاصة الأمر نقول</a:t>
            </a:r>
            <a:r>
              <a:rPr lang="ar-EG" sz="4400" b="1" u="sng" dirty="0" smtClean="0">
                <a:solidFill>
                  <a:srgbClr val="FF0066"/>
                </a:solidFill>
                <a:effectLst>
                  <a:outerShdw blurRad="38100" dist="38100" dir="2700000" algn="tl">
                    <a:srgbClr val="000000">
                      <a:alpha val="43137"/>
                    </a:srgbClr>
                  </a:outerShdw>
                </a:effectLst>
              </a:rPr>
              <a:t>:</a:t>
            </a:r>
            <a:endParaRPr lang="ar-EG" sz="4400" b="1" dirty="0" smtClean="0">
              <a:solidFill>
                <a:srgbClr val="FF0066"/>
              </a:solidFill>
              <a:effectLst>
                <a:outerShdw blurRad="38100" dist="38100" dir="2700000" algn="tl">
                  <a:srgbClr val="000000">
                    <a:alpha val="43137"/>
                  </a:srgbClr>
                </a:outerShdw>
              </a:effectLst>
            </a:endParaRPr>
          </a:p>
          <a:p>
            <a:pPr>
              <a:buNone/>
            </a:pPr>
            <a:r>
              <a:rPr lang="ar-SA" sz="3600" b="1" dirty="0" smtClean="0">
                <a:effectLst>
                  <a:outerShdw blurRad="38100" dist="38100" dir="2700000" algn="tl">
                    <a:srgbClr val="000000">
                      <a:alpha val="43137"/>
                    </a:srgbClr>
                  </a:outerShdw>
                </a:effectLst>
              </a:rPr>
              <a:t>أن تجويع البطن والفرج لبضع ساعات</a:t>
            </a:r>
            <a:endParaRPr lang="ar-EG" sz="3600" b="1" dirty="0" smtClean="0">
              <a:effectLst>
                <a:outerShdw blurRad="38100" dist="38100" dir="2700000" algn="tl">
                  <a:srgbClr val="000000">
                    <a:alpha val="43137"/>
                  </a:srgbClr>
                </a:outerShdw>
              </a:effectLst>
            </a:endParaRPr>
          </a:p>
          <a:p>
            <a:pPr algn="ctr">
              <a:buNone/>
            </a:pPr>
            <a:r>
              <a:rPr lang="ar-SA" sz="4800" b="1" dirty="0" smtClean="0">
                <a:solidFill>
                  <a:srgbClr val="FF0066"/>
                </a:solidFill>
                <a:effectLst>
                  <a:outerShdw blurRad="38100" dist="38100" dir="2700000" algn="tl">
                    <a:srgbClr val="000000">
                      <a:alpha val="43137"/>
                    </a:srgbClr>
                  </a:outerShdw>
                </a:effectLst>
              </a:rPr>
              <a:t> فيه حياة الروح.. فيه حياة للقلب</a:t>
            </a:r>
            <a:r>
              <a:rPr lang="ar-EG" sz="4800" b="1" dirty="0" smtClean="0">
                <a:solidFill>
                  <a:srgbClr val="FF0066"/>
                </a:solidFill>
                <a:effectLst>
                  <a:outerShdw blurRad="38100" dist="38100" dir="2700000" algn="tl">
                    <a:srgbClr val="000000">
                      <a:alpha val="43137"/>
                    </a:srgbClr>
                  </a:outerShdw>
                </a:effectLst>
              </a:rPr>
              <a:t>.</a:t>
            </a:r>
            <a:r>
              <a:rPr lang="ar-SA" sz="4800" b="1" dirty="0" smtClean="0">
                <a:solidFill>
                  <a:srgbClr val="FF0066"/>
                </a:solidFill>
                <a:effectLst>
                  <a:outerShdw blurRad="38100" dist="38100" dir="2700000" algn="tl">
                    <a:srgbClr val="000000">
                      <a:alpha val="43137"/>
                    </a:srgbClr>
                  </a:outerShdw>
                </a:effectLst>
              </a:rPr>
              <a:t>. </a:t>
            </a:r>
            <a:endParaRPr lang="en-US" sz="4800" b="1" dirty="0" smtClean="0">
              <a:solidFill>
                <a:srgbClr val="FF0066"/>
              </a:solidFill>
              <a:effectLst>
                <a:outerShdw blurRad="38100" dist="38100" dir="2700000" algn="tl">
                  <a:srgbClr val="000000">
                    <a:alpha val="43137"/>
                  </a:srgbClr>
                </a:outerShdw>
              </a:effectLst>
            </a:endParaRPr>
          </a:p>
          <a:p>
            <a:endParaRPr lang="ar-EG" sz="3600" b="1" dirty="0">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spd="med">
    <p:strips/>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000" b="-2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428728" y="2571752"/>
            <a:ext cx="9872674" cy="2428884"/>
          </a:xfrm>
        </p:spPr>
        <p:txBody>
          <a:bodyPr>
            <a:normAutofit/>
          </a:bodyPr>
          <a:lstStyle/>
          <a:p>
            <a:r>
              <a:rPr lang="ar-SA" sz="6600" b="1" dirty="0" smtClean="0">
                <a:solidFill>
                  <a:srgbClr val="FF0066"/>
                </a:solidFill>
                <a:effectLst>
                  <a:outerShdw blurRad="38100" dist="38100" dir="2700000" algn="tl">
                    <a:srgbClr val="000000">
                      <a:alpha val="43137"/>
                    </a:srgbClr>
                  </a:outerShdw>
                </a:effectLst>
              </a:rPr>
              <a:t>روح</a:t>
            </a:r>
            <a:r>
              <a:rPr lang="ar-EG" sz="6600" b="1" dirty="0" smtClean="0">
                <a:solidFill>
                  <a:srgbClr val="FF0066"/>
                </a:solidFill>
                <a:effectLst>
                  <a:outerShdw blurRad="38100" dist="38100" dir="2700000" algn="tl">
                    <a:srgbClr val="000000">
                      <a:alpha val="43137"/>
                    </a:srgbClr>
                  </a:outerShdw>
                </a:effectLst>
              </a:rPr>
              <a:t>ـــ</a:t>
            </a:r>
            <a:r>
              <a:rPr lang="ar-SA" sz="6600" b="1" dirty="0" smtClean="0">
                <a:solidFill>
                  <a:srgbClr val="FF0066"/>
                </a:solidFill>
                <a:effectLst>
                  <a:outerShdw blurRad="38100" dist="38100" dir="2700000" algn="tl">
                    <a:srgbClr val="000000">
                      <a:alpha val="43137"/>
                    </a:srgbClr>
                  </a:outerShdw>
                </a:effectLst>
              </a:rPr>
              <a:t>انية ص</a:t>
            </a:r>
            <a:r>
              <a:rPr lang="ar-EG" sz="6600" b="1" dirty="0" smtClean="0">
                <a:solidFill>
                  <a:srgbClr val="FF0066"/>
                </a:solidFill>
                <a:effectLst>
                  <a:outerShdw blurRad="38100" dist="38100" dir="2700000" algn="tl">
                    <a:srgbClr val="000000">
                      <a:alpha val="43137"/>
                    </a:srgbClr>
                  </a:outerShdw>
                </a:effectLst>
              </a:rPr>
              <a:t>ـــ</a:t>
            </a:r>
            <a:r>
              <a:rPr lang="ar-SA" sz="6600" b="1" dirty="0" smtClean="0">
                <a:solidFill>
                  <a:srgbClr val="FF0066"/>
                </a:solidFill>
                <a:effectLst>
                  <a:outerShdw blurRad="38100" dist="38100" dir="2700000" algn="tl">
                    <a:srgbClr val="000000">
                      <a:alpha val="43137"/>
                    </a:srgbClr>
                  </a:outerShdw>
                </a:effectLst>
              </a:rPr>
              <a:t>ائم</a:t>
            </a:r>
            <a:endParaRPr lang="ar-EG" sz="6600" b="1" dirty="0">
              <a:solidFill>
                <a:srgbClr val="FF0066"/>
              </a:solidFill>
              <a:effectLst>
                <a:outerShdw blurRad="38100" dist="38100" dir="2700000" algn="tl">
                  <a:srgbClr val="000000">
                    <a:alpha val="43137"/>
                  </a:srgbClr>
                </a:outerShdw>
              </a:effectLst>
            </a:endParaRPr>
          </a:p>
        </p:txBody>
      </p:sp>
      <p:pic>
        <p:nvPicPr>
          <p:cNvPr id="3" name="صورة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p:dissolv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14290"/>
            <a:ext cx="8472518" cy="5911877"/>
          </a:xfrm>
        </p:spPr>
        <p:txBody>
          <a:bodyPr>
            <a:noAutofit/>
          </a:bodyPr>
          <a:lstStyle/>
          <a:p>
            <a:r>
              <a:rPr lang="ar-SA" sz="3600" b="1" dirty="0" smtClean="0">
                <a:effectLst>
                  <a:outerShdw blurRad="38100" dist="38100" dir="2700000" algn="tl">
                    <a:srgbClr val="000000">
                      <a:alpha val="43137"/>
                    </a:srgbClr>
                  </a:outerShdw>
                </a:effectLst>
              </a:rPr>
              <a:t>فمن علم أن الله رقيب مطلع عليه</a:t>
            </a:r>
            <a:r>
              <a:rPr lang="ar-EG" sz="3600" b="1" dirty="0" smtClean="0">
                <a:effectLst>
                  <a:outerShdw blurRad="38100" dist="38100" dir="2700000" algn="tl">
                    <a:srgbClr val="000000">
                      <a:alpha val="43137"/>
                    </a:srgbClr>
                  </a:outerShdw>
                </a:effectLst>
              </a:rPr>
              <a:t>..</a:t>
            </a:r>
          </a:p>
          <a:p>
            <a:pPr>
              <a:buNone/>
            </a:pPr>
            <a:r>
              <a:rPr lang="ar-SA" sz="3600" b="1" dirty="0" smtClean="0">
                <a:effectLst>
                  <a:outerShdw blurRad="38100" dist="38100" dir="2700000" algn="tl">
                    <a:srgbClr val="000000">
                      <a:alpha val="43137"/>
                    </a:srgbClr>
                  </a:outerShdw>
                </a:effectLst>
              </a:rPr>
              <a:t>سيترك الحرام في غير رمضان أيضاً</a:t>
            </a:r>
            <a:r>
              <a:rPr lang="ar-EG" sz="3600" b="1" dirty="0" smtClean="0">
                <a:effectLst>
                  <a:outerShdw blurRad="38100" dist="38100" dir="2700000" algn="tl">
                    <a:srgbClr val="000000">
                      <a:alpha val="43137"/>
                    </a:srgbClr>
                  </a:outerShdw>
                </a:effectLst>
              </a:rPr>
              <a:t>..</a:t>
            </a:r>
          </a:p>
          <a:p>
            <a:pPr>
              <a:buNone/>
            </a:pPr>
            <a:r>
              <a:rPr lang="ar-SA" sz="3600" b="1" dirty="0" smtClean="0">
                <a:effectLst>
                  <a:outerShdw blurRad="38100" dist="38100" dir="2700000" algn="tl">
                    <a:srgbClr val="000000">
                      <a:alpha val="43137"/>
                    </a:srgbClr>
                  </a:outerShdw>
                </a:effectLst>
              </a:rPr>
              <a:t>لأن الله لا يزال مطلعاً عليه</a:t>
            </a:r>
            <a:r>
              <a:rPr lang="ar-EG" sz="3600" b="1" dirty="0" smtClean="0">
                <a:effectLst>
                  <a:outerShdw blurRad="38100" dist="38100" dir="2700000" algn="tl">
                    <a:srgbClr val="000000">
                      <a:alpha val="43137"/>
                    </a:srgbClr>
                  </a:outerShdw>
                </a:effectLst>
              </a:rPr>
              <a:t>..</a:t>
            </a:r>
            <a:r>
              <a:rPr lang="ar-SA" sz="3600" b="1" dirty="0" smtClean="0">
                <a:effectLst>
                  <a:outerShdw blurRad="38100" dist="38100" dir="2700000" algn="tl">
                    <a:srgbClr val="000000">
                      <a:alpha val="43137"/>
                    </a:srgbClr>
                  </a:outerShdw>
                </a:effectLst>
              </a:rPr>
              <a:t> وعليماً لحالة</a:t>
            </a:r>
            <a:r>
              <a:rPr lang="ar-EG" sz="3600" b="1" dirty="0" smtClean="0">
                <a:effectLst>
                  <a:outerShdw blurRad="38100" dist="38100" dir="2700000" algn="tl">
                    <a:srgbClr val="000000">
                      <a:alpha val="43137"/>
                    </a:srgbClr>
                  </a:outerShdw>
                </a:effectLst>
              </a:rPr>
              <a:t>..</a:t>
            </a:r>
          </a:p>
          <a:p>
            <a:r>
              <a:rPr lang="ar-EG" sz="3600" b="1" dirty="0" smtClean="0">
                <a:effectLst>
                  <a:outerShdw blurRad="38100" dist="38100" dir="2700000" algn="tl">
                    <a:srgbClr val="000000">
                      <a:alpha val="43137"/>
                    </a:srgbClr>
                  </a:outerShdw>
                </a:effectLst>
              </a:rPr>
              <a:t>نحن نصوم </a:t>
            </a:r>
            <a:r>
              <a:rPr lang="ar-SA" sz="3600" b="1" dirty="0" smtClean="0">
                <a:effectLst>
                  <a:outerShdw blurRad="38100" dist="38100" dir="2700000" algn="tl">
                    <a:srgbClr val="000000">
                      <a:alpha val="43137"/>
                    </a:srgbClr>
                  </a:outerShdw>
                </a:effectLst>
              </a:rPr>
              <a:t>رمضان </a:t>
            </a:r>
            <a:endParaRPr lang="ar-EG" sz="3600" b="1" dirty="0" smtClean="0">
              <a:effectLst>
                <a:outerShdw blurRad="38100" dist="38100" dir="2700000" algn="tl">
                  <a:srgbClr val="000000">
                    <a:alpha val="43137"/>
                  </a:srgbClr>
                </a:outerShdw>
              </a:effectLst>
            </a:endParaRPr>
          </a:p>
          <a:p>
            <a:pPr algn="ctr">
              <a:buNone/>
            </a:pPr>
            <a:r>
              <a:rPr lang="ar-SA" sz="3600" b="1" dirty="0" smtClean="0">
                <a:solidFill>
                  <a:srgbClr val="FF0066"/>
                </a:solidFill>
                <a:effectLst>
                  <a:outerShdw blurRad="38100" dist="38100" dir="2700000" algn="tl">
                    <a:srgbClr val="000000">
                      <a:alpha val="43137"/>
                    </a:srgbClr>
                  </a:outerShdw>
                </a:effectLst>
              </a:rPr>
              <a:t>لبناء السد المنيع بين النفس وشهواتها</a:t>
            </a:r>
            <a:r>
              <a:rPr lang="ar-EG" sz="3600" b="1" dirty="0" smtClean="0">
                <a:solidFill>
                  <a:srgbClr val="FF0066"/>
                </a:solidFill>
                <a:effectLst>
                  <a:outerShdw blurRad="38100" dist="38100" dir="2700000" algn="tl">
                    <a:srgbClr val="000000">
                      <a:alpha val="43137"/>
                    </a:srgbClr>
                  </a:outerShdw>
                </a:effectLst>
              </a:rPr>
              <a:t>..</a:t>
            </a:r>
            <a:r>
              <a:rPr lang="ar-SA" sz="3600" b="1" dirty="0" smtClean="0">
                <a:solidFill>
                  <a:srgbClr val="FF0066"/>
                </a:solidFill>
                <a:effectLst>
                  <a:outerShdw blurRad="38100" dist="38100" dir="2700000" algn="tl">
                    <a:srgbClr val="000000">
                      <a:alpha val="43137"/>
                    </a:srgbClr>
                  </a:outerShdw>
                </a:effectLst>
              </a:rPr>
              <a:t> </a:t>
            </a:r>
            <a:endParaRPr lang="ar-EG" sz="3600" b="1" dirty="0" smtClean="0">
              <a:solidFill>
                <a:srgbClr val="FF0066"/>
              </a:solidFill>
              <a:effectLst>
                <a:outerShdw blurRad="38100" dist="38100" dir="2700000" algn="tl">
                  <a:srgbClr val="000000">
                    <a:alpha val="43137"/>
                  </a:srgbClr>
                </a:outerShdw>
              </a:effectLst>
            </a:endParaRPr>
          </a:p>
          <a:p>
            <a:r>
              <a:rPr lang="ar-SA" sz="3600" b="1" u="sng" dirty="0" smtClean="0">
                <a:effectLst>
                  <a:outerShdw blurRad="38100" dist="38100" dir="2700000" algn="tl">
                    <a:srgbClr val="000000">
                      <a:alpha val="43137"/>
                    </a:srgbClr>
                  </a:outerShdw>
                </a:effectLst>
              </a:rPr>
              <a:t>وصدق بشر بن الحارث بقوله:</a:t>
            </a:r>
            <a:endParaRPr lang="ar-EG" sz="3600" b="1" u="sng" dirty="0" smtClean="0">
              <a:effectLst>
                <a:outerShdw blurRad="38100" dist="38100" dir="2700000" algn="tl">
                  <a:srgbClr val="000000">
                    <a:alpha val="43137"/>
                  </a:srgbClr>
                </a:outerShdw>
              </a:effectLst>
            </a:endParaRPr>
          </a:p>
          <a:p>
            <a:pPr algn="ctr">
              <a:buNone/>
            </a:pPr>
            <a:r>
              <a:rPr lang="ar-SA" sz="3600" b="1" dirty="0" smtClean="0">
                <a:effectLst>
                  <a:outerShdw blurRad="38100" dist="38100" dir="2700000" algn="tl">
                    <a:srgbClr val="000000">
                      <a:alpha val="43137"/>
                    </a:srgbClr>
                  </a:outerShdw>
                </a:effectLst>
              </a:rPr>
              <a:t> </a:t>
            </a:r>
            <a:r>
              <a:rPr lang="ar-SA" sz="3600" b="1" dirty="0" smtClean="0">
                <a:solidFill>
                  <a:srgbClr val="FF0066"/>
                </a:solidFill>
                <a:effectLst>
                  <a:outerShdw blurRad="38100" dist="38100" dir="2700000" algn="tl">
                    <a:srgbClr val="000000">
                      <a:alpha val="43137"/>
                    </a:srgbClr>
                  </a:outerShdw>
                </a:effectLst>
              </a:rPr>
              <a:t>"ولا تجد حلاوة العبادة حتى تجعل بينك وبين الشهوات سداً”</a:t>
            </a:r>
            <a:endParaRPr lang="ar-EG" sz="3600" b="1" dirty="0" smtClean="0">
              <a:solidFill>
                <a:srgbClr val="FF0066"/>
              </a:solidFill>
              <a:effectLst>
                <a:outerShdw blurRad="38100" dist="38100" dir="2700000" algn="tl">
                  <a:srgbClr val="000000">
                    <a:alpha val="43137"/>
                  </a:srgbClr>
                </a:outerShdw>
              </a:effectLst>
            </a:endParaRPr>
          </a:p>
          <a:p>
            <a:pPr>
              <a:buNone/>
            </a:pPr>
            <a:r>
              <a:rPr lang="ar-SA" sz="3600" b="1" dirty="0" smtClean="0">
                <a:effectLst>
                  <a:outerShdw blurRad="38100" dist="38100" dir="2700000" algn="tl">
                    <a:srgbClr val="000000">
                      <a:alpha val="43137"/>
                    </a:srgbClr>
                  </a:outerShdw>
                </a:effectLst>
              </a:rPr>
              <a:t>هذا السد هو خوف الله ومراقبته في السر والعلن</a:t>
            </a:r>
            <a:r>
              <a:rPr lang="ar-EG" sz="3600" b="1" dirty="0" smtClean="0">
                <a:effectLst>
                  <a:outerShdw blurRad="38100" dist="38100" dir="2700000" algn="tl">
                    <a:srgbClr val="000000">
                      <a:alpha val="43137"/>
                    </a:srgbClr>
                  </a:outerShdw>
                </a:effectLst>
              </a:rPr>
              <a:t>..</a:t>
            </a:r>
            <a:endParaRPr lang="ar-EG" sz="3600" b="1" dirty="0">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spd="med">
    <p:strips/>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2876" y="142900"/>
            <a:ext cx="8858280" cy="6858000"/>
          </a:xfrm>
        </p:spPr>
        <p:txBody>
          <a:bodyPr>
            <a:noAutofit/>
          </a:bodyPr>
          <a:lstStyle/>
          <a:p>
            <a:r>
              <a:rPr lang="ar-SA" sz="3000" b="1" u="sng" dirty="0" smtClean="0">
                <a:solidFill>
                  <a:srgbClr val="FF0066"/>
                </a:solidFill>
                <a:effectLst>
                  <a:outerShdw blurRad="38100" dist="38100" dir="2700000" algn="tl">
                    <a:srgbClr val="000000">
                      <a:alpha val="43137"/>
                    </a:srgbClr>
                  </a:outerShdw>
                </a:effectLst>
              </a:rPr>
              <a:t>قال ابن القيم:</a:t>
            </a:r>
            <a:endParaRPr lang="ar-EG" sz="3000" b="1" u="sng" dirty="0" smtClean="0">
              <a:solidFill>
                <a:srgbClr val="FF0066"/>
              </a:solidFill>
              <a:effectLst>
                <a:outerShdw blurRad="38100" dist="38100" dir="2700000" algn="tl">
                  <a:srgbClr val="000000">
                    <a:alpha val="43137"/>
                  </a:srgbClr>
                </a:outerShdw>
              </a:effectLst>
            </a:endParaRPr>
          </a:p>
          <a:p>
            <a:pPr algn="ctr">
              <a:buNone/>
            </a:pPr>
            <a:r>
              <a:rPr lang="ar-SA" sz="3000" b="1" dirty="0" smtClean="0">
                <a:effectLst>
                  <a:outerShdw blurRad="38100" dist="38100" dir="2700000" algn="tl">
                    <a:srgbClr val="000000">
                      <a:alpha val="43137"/>
                    </a:srgbClr>
                  </a:outerShdw>
                </a:effectLst>
              </a:rPr>
              <a:t> "بالحب والخوف والرجاء يذوق المسلم حلاوة الإيمان، ومن استطال الطريق ضعف مشيه“</a:t>
            </a:r>
            <a:endParaRPr lang="en-US" sz="3000" b="1" dirty="0" smtClean="0">
              <a:effectLst>
                <a:outerShdw blurRad="38100" dist="38100" dir="2700000" algn="tl">
                  <a:srgbClr val="000000">
                    <a:alpha val="43137"/>
                  </a:srgbClr>
                </a:outerShdw>
              </a:effectLst>
            </a:endParaRPr>
          </a:p>
          <a:p>
            <a:pPr>
              <a:buNone/>
            </a:pPr>
            <a:endParaRPr lang="en-US" sz="3000" b="1" dirty="0" smtClean="0">
              <a:effectLst>
                <a:outerShdw blurRad="38100" dist="38100" dir="2700000" algn="tl">
                  <a:srgbClr val="000000">
                    <a:alpha val="43137"/>
                  </a:srgbClr>
                </a:outerShdw>
              </a:effectLst>
            </a:endParaRPr>
          </a:p>
          <a:p>
            <a:r>
              <a:rPr lang="en-US" sz="3000" b="1" dirty="0" smtClean="0">
                <a:effectLst>
                  <a:outerShdw blurRad="38100" dist="38100" dir="2700000" algn="tl">
                    <a:srgbClr val="000000">
                      <a:alpha val="43137"/>
                    </a:srgbClr>
                  </a:outerShdw>
                </a:effectLst>
              </a:rPr>
              <a:t> </a:t>
            </a:r>
            <a:r>
              <a:rPr lang="ar-SA" sz="3000" b="1" dirty="0" smtClean="0">
                <a:effectLst>
                  <a:outerShdw blurRad="38100" dist="38100" dir="2700000" algn="tl">
                    <a:srgbClr val="000000">
                      <a:alpha val="43137"/>
                    </a:srgbClr>
                  </a:outerShdw>
                </a:effectLst>
              </a:rPr>
              <a:t>فالله فرض الصيام ثلاثين يوماً تدريباً </a:t>
            </a:r>
            <a:endParaRPr lang="en-US" sz="3000" b="1" dirty="0" smtClean="0">
              <a:effectLst>
                <a:outerShdw blurRad="38100" dist="38100" dir="2700000" algn="tl">
                  <a:srgbClr val="000000">
                    <a:alpha val="43137"/>
                  </a:srgbClr>
                </a:outerShdw>
              </a:effectLst>
            </a:endParaRPr>
          </a:p>
          <a:p>
            <a:pPr>
              <a:buNone/>
            </a:pPr>
            <a:r>
              <a:rPr lang="ar-SA" sz="3000" b="1" dirty="0" smtClean="0">
                <a:effectLst>
                  <a:outerShdw blurRad="38100" dist="38100" dir="2700000" algn="tl">
                    <a:srgbClr val="000000">
                      <a:alpha val="43137"/>
                    </a:srgbClr>
                  </a:outerShdw>
                </a:effectLst>
              </a:rPr>
              <a:t>وتذكيراً للنفوس برقابة الله عليها وصدق الله:</a:t>
            </a:r>
            <a:endParaRPr lang="en-US" sz="3000" b="1" dirty="0" smtClean="0">
              <a:effectLst>
                <a:outerShdw blurRad="38100" dist="38100" dir="2700000" algn="tl">
                  <a:srgbClr val="000000">
                    <a:alpha val="43137"/>
                  </a:srgbClr>
                </a:outerShdw>
              </a:effectLst>
            </a:endParaRPr>
          </a:p>
          <a:p>
            <a:pPr>
              <a:buNone/>
            </a:pPr>
            <a:r>
              <a:rPr lang="en-US" sz="3000" b="1" dirty="0" smtClean="0">
                <a:effectLst>
                  <a:outerShdw blurRad="38100" dist="38100" dir="2700000" algn="tl">
                    <a:srgbClr val="000000">
                      <a:alpha val="43137"/>
                    </a:srgbClr>
                  </a:outerShdw>
                </a:effectLst>
              </a:rPr>
              <a:t>                     </a:t>
            </a:r>
            <a:r>
              <a:rPr lang="ar-SA" sz="3000" b="1" dirty="0" smtClean="0">
                <a:effectLst>
                  <a:outerShdw blurRad="38100" dist="38100" dir="2700000" algn="tl">
                    <a:srgbClr val="000000">
                      <a:alpha val="43137"/>
                    </a:srgbClr>
                  </a:outerShdw>
                </a:effectLst>
              </a:rPr>
              <a:t> </a:t>
            </a:r>
            <a:r>
              <a:rPr lang="ar-SA" sz="3000" b="1" dirty="0" smtClean="0">
                <a:solidFill>
                  <a:srgbClr val="FF0066"/>
                </a:solidFill>
                <a:effectLst>
                  <a:outerShdw blurRad="38100" dist="38100" dir="2700000" algn="tl">
                    <a:srgbClr val="000000">
                      <a:alpha val="43137"/>
                    </a:srgbClr>
                  </a:outerShdw>
                </a:effectLst>
              </a:rPr>
              <a:t>"لعلكم تتقون" </a:t>
            </a:r>
            <a:endParaRPr lang="en-US" sz="3000" b="1" dirty="0" smtClean="0">
              <a:solidFill>
                <a:srgbClr val="FF0066"/>
              </a:solidFill>
              <a:effectLst>
                <a:outerShdw blurRad="38100" dist="38100" dir="2700000" algn="tl">
                  <a:srgbClr val="000000">
                    <a:alpha val="43137"/>
                  </a:srgbClr>
                </a:outerShdw>
              </a:effectLst>
            </a:endParaRPr>
          </a:p>
          <a:p>
            <a:pPr>
              <a:buNone/>
            </a:pPr>
            <a:r>
              <a:rPr lang="ar-SA" sz="3000" b="1" dirty="0" smtClean="0">
                <a:effectLst>
                  <a:outerShdw blurRad="38100" dist="38100" dir="2700000" algn="tl">
                    <a:srgbClr val="000000">
                      <a:alpha val="43137"/>
                    </a:srgbClr>
                  </a:outerShdw>
                </a:effectLst>
              </a:rPr>
              <a:t>أي من أجل أن تتقوا</a:t>
            </a:r>
            <a:r>
              <a:rPr lang="en-US" sz="3000" b="1" dirty="0" smtClean="0">
                <a:effectLst>
                  <a:outerShdw blurRad="38100" dist="38100" dir="2700000" algn="tl">
                    <a:srgbClr val="000000">
                      <a:alpha val="43137"/>
                    </a:srgbClr>
                  </a:outerShdw>
                </a:effectLst>
              </a:rPr>
              <a:t>..</a:t>
            </a:r>
            <a:r>
              <a:rPr lang="ar-SA" sz="3000" b="1" dirty="0" smtClean="0">
                <a:effectLst>
                  <a:outerShdw blurRad="38100" dist="38100" dir="2700000" algn="tl">
                    <a:srgbClr val="000000">
                      <a:alpha val="43137"/>
                    </a:srgbClr>
                  </a:outerShdw>
                </a:effectLst>
              </a:rPr>
              <a:t> ومن لم يصم بهذه المعاني</a:t>
            </a:r>
            <a:endParaRPr lang="en-US" sz="3000" b="1" dirty="0" smtClean="0">
              <a:effectLst>
                <a:outerShdw blurRad="38100" dist="38100" dir="2700000" algn="tl">
                  <a:srgbClr val="000000">
                    <a:alpha val="43137"/>
                  </a:srgbClr>
                </a:outerShdw>
              </a:effectLst>
            </a:endParaRPr>
          </a:p>
          <a:p>
            <a:pPr>
              <a:buNone/>
            </a:pPr>
            <a:r>
              <a:rPr lang="ar-SA" sz="3000" b="1" dirty="0" smtClean="0">
                <a:effectLst>
                  <a:outerShdw blurRad="38100" dist="38100" dir="2700000" algn="tl">
                    <a:srgbClr val="000000">
                      <a:alpha val="43137"/>
                    </a:srgbClr>
                  </a:outerShdw>
                </a:effectLst>
              </a:rPr>
              <a:t> فليتذكر حديث رسول الله صلى الله عليه وسلم</a:t>
            </a:r>
            <a:r>
              <a:rPr lang="en-US" sz="3000" b="1" dirty="0" smtClean="0">
                <a:effectLst>
                  <a:outerShdw blurRad="38100" dist="38100" dir="2700000" algn="tl">
                    <a:srgbClr val="000000">
                      <a:alpha val="43137"/>
                    </a:srgbClr>
                  </a:outerShdw>
                </a:effectLst>
              </a:rPr>
              <a:t> </a:t>
            </a:r>
            <a:r>
              <a:rPr lang="ar-EG" sz="3000" b="1" dirty="0" smtClean="0">
                <a:effectLst>
                  <a:outerShdw blurRad="38100" dist="38100" dir="2700000" algn="tl">
                    <a:srgbClr val="000000">
                      <a:alpha val="43137"/>
                    </a:srgbClr>
                  </a:outerShdw>
                </a:effectLst>
              </a:rPr>
              <a:t>السابق ذكره..</a:t>
            </a:r>
            <a:r>
              <a:rPr lang="ar-SA" sz="3000" b="1" dirty="0" smtClean="0">
                <a:effectLst>
                  <a:outerShdw blurRad="38100" dist="38100" dir="2700000" algn="tl">
                    <a:srgbClr val="000000">
                      <a:alpha val="43137"/>
                    </a:srgbClr>
                  </a:outerShdw>
                </a:effectLst>
              </a:rPr>
              <a:t> </a:t>
            </a:r>
            <a:endParaRPr lang="en-US" sz="3000" b="1" dirty="0" smtClean="0">
              <a:effectLst>
                <a:outerShdw blurRad="38100" dist="38100" dir="2700000" algn="tl">
                  <a:srgbClr val="000000">
                    <a:alpha val="43137"/>
                  </a:srgbClr>
                </a:outerShdw>
              </a:effectLst>
            </a:endParaRPr>
          </a:p>
          <a:p>
            <a:pPr algn="ctr">
              <a:buNone/>
            </a:pPr>
            <a:r>
              <a:rPr lang="ar-SA" sz="3000" b="1" dirty="0" smtClean="0">
                <a:solidFill>
                  <a:srgbClr val="FF0066"/>
                </a:solidFill>
                <a:effectLst>
                  <a:outerShdw blurRad="38100" dist="38100" dir="2700000" algn="tl">
                    <a:srgbClr val="000000">
                      <a:alpha val="43137"/>
                    </a:srgbClr>
                  </a:outerShdw>
                </a:effectLst>
              </a:rPr>
              <a:t>"رب صائم حظه من صيامه الجوع والعطش</a:t>
            </a:r>
            <a:r>
              <a:rPr lang="en-US" sz="3000" b="1" dirty="0" smtClean="0">
                <a:solidFill>
                  <a:srgbClr val="FF0066"/>
                </a:solidFill>
                <a:effectLst>
                  <a:outerShdw blurRad="38100" dist="38100" dir="2700000" algn="tl">
                    <a:srgbClr val="000000">
                      <a:alpha val="43137"/>
                    </a:srgbClr>
                  </a:outerShdw>
                </a:effectLst>
              </a:rPr>
              <a:t>..</a:t>
            </a:r>
          </a:p>
          <a:p>
            <a:pPr algn="ctr">
              <a:buNone/>
            </a:pPr>
            <a:r>
              <a:rPr lang="ar-SA" sz="3000" b="1" dirty="0" smtClean="0">
                <a:solidFill>
                  <a:srgbClr val="FF0066"/>
                </a:solidFill>
                <a:effectLst>
                  <a:outerShdw blurRad="38100" dist="38100" dir="2700000" algn="tl">
                    <a:srgbClr val="000000">
                      <a:alpha val="43137"/>
                    </a:srgbClr>
                  </a:outerShdw>
                </a:effectLst>
              </a:rPr>
              <a:t> ورب قائم حظه من قيامه السهر" </a:t>
            </a:r>
            <a:endParaRPr lang="en-US" sz="3000" b="1" dirty="0" smtClean="0">
              <a:solidFill>
                <a:srgbClr val="FF0066"/>
              </a:solidFill>
              <a:effectLst>
                <a:outerShdw blurRad="38100" dist="38100" dir="2700000" algn="tl">
                  <a:srgbClr val="000000">
                    <a:alpha val="43137"/>
                  </a:srgbClr>
                </a:outerShdw>
              </a:effectLst>
            </a:endParaRPr>
          </a:p>
          <a:p>
            <a:endParaRPr lang="en-US" sz="3000" b="1" dirty="0">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spd="med">
    <p:strips/>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EG"/>
          </a:p>
        </p:txBody>
      </p:sp>
      <p:pic>
        <p:nvPicPr>
          <p:cNvPr id="4" name="Content Placeholder 3" descr="تقوى الله.jpg"/>
          <p:cNvPicPr>
            <a:picLocks noGrp="1" noChangeAspect="1"/>
          </p:cNvPicPr>
          <p:nvPr>
            <p:ph idx="1"/>
          </p:nvPr>
        </p:nvPicPr>
        <p:blipFill>
          <a:blip r:embed="rId2"/>
          <a:stretch>
            <a:fillRect/>
          </a:stretch>
        </p:blipFill>
        <p:spPr>
          <a:xfrm>
            <a:off x="2571737" y="0"/>
            <a:ext cx="4575718" cy="6863576"/>
          </a:xfrm>
        </p:spPr>
      </p:pic>
      <p:pic>
        <p:nvPicPr>
          <p:cNvPr id="5" name="صورة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55976" y="6133300"/>
            <a:ext cx="1080120" cy="680076"/>
          </a:xfrm>
          <a:prstGeom prst="rect">
            <a:avLst/>
          </a:prstGeom>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57166"/>
            <a:ext cx="8229600" cy="1143000"/>
          </a:xfrm>
        </p:spPr>
        <p:txBody>
          <a:bodyPr>
            <a:noAutofit/>
          </a:bodyPr>
          <a:lstStyle/>
          <a:p>
            <a:r>
              <a:rPr lang="ar-SA" sz="5400" b="1" u="sng" dirty="0" smtClean="0">
                <a:solidFill>
                  <a:srgbClr val="FF0066"/>
                </a:solidFill>
                <a:effectLst>
                  <a:outerShdw blurRad="38100" dist="38100" dir="2700000" algn="tl">
                    <a:srgbClr val="000000">
                      <a:alpha val="43137"/>
                    </a:srgbClr>
                  </a:outerShdw>
                </a:effectLst>
              </a:rPr>
              <a:t>قصص من ذاقوها !!</a:t>
            </a:r>
            <a:r>
              <a:rPr lang="en-US" sz="5400" b="1" u="sng" dirty="0" smtClean="0">
                <a:solidFill>
                  <a:srgbClr val="FF0066"/>
                </a:solidFill>
                <a:effectLst>
                  <a:outerShdw blurRad="38100" dist="38100" dir="2700000" algn="tl">
                    <a:srgbClr val="000000">
                      <a:alpha val="43137"/>
                    </a:srgbClr>
                  </a:outerShdw>
                </a:effectLst>
              </a:rPr>
              <a:t/>
            </a:r>
            <a:br>
              <a:rPr lang="en-US" sz="5400" b="1" u="sng" dirty="0" smtClean="0">
                <a:solidFill>
                  <a:srgbClr val="FF0066"/>
                </a:solidFill>
                <a:effectLst>
                  <a:outerShdw blurRad="38100" dist="38100" dir="2700000" algn="tl">
                    <a:srgbClr val="000000">
                      <a:alpha val="43137"/>
                    </a:srgbClr>
                  </a:outerShdw>
                </a:effectLst>
              </a:rPr>
            </a:br>
            <a:endParaRPr lang="ar-EG" sz="5400" b="1" u="sng" dirty="0">
              <a:solidFill>
                <a:srgbClr val="FF0066"/>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0" y="1143008"/>
            <a:ext cx="9144000" cy="5929330"/>
          </a:xfrm>
        </p:spPr>
        <p:txBody>
          <a:bodyPr>
            <a:normAutofit/>
          </a:bodyPr>
          <a:lstStyle/>
          <a:p>
            <a:r>
              <a:rPr lang="ar-SA" sz="4000" b="1" dirty="0" smtClean="0">
                <a:effectLst>
                  <a:outerShdw blurRad="38100" dist="38100" dir="2700000" algn="tl">
                    <a:srgbClr val="000000">
                      <a:alpha val="43137"/>
                    </a:srgbClr>
                  </a:outerShdw>
                </a:effectLst>
              </a:rPr>
              <a:t>تعالوا لنسمع أفراح </a:t>
            </a:r>
            <a:endParaRPr lang="ar-EG" sz="4000" b="1" dirty="0" smtClean="0">
              <a:effectLst>
                <a:outerShdw blurRad="38100" dist="38100" dir="2700000" algn="tl">
                  <a:srgbClr val="000000">
                    <a:alpha val="43137"/>
                  </a:srgbClr>
                </a:outerShdw>
              </a:effectLst>
            </a:endParaRPr>
          </a:p>
          <a:p>
            <a:pPr>
              <a:buNone/>
            </a:pPr>
            <a:r>
              <a:rPr lang="ar-SA" sz="4000" b="1" dirty="0" smtClean="0">
                <a:effectLst>
                  <a:outerShdw blurRad="38100" dist="38100" dir="2700000" algn="tl">
                    <a:srgbClr val="000000">
                      <a:alpha val="43137"/>
                    </a:srgbClr>
                  </a:outerShdw>
                </a:effectLst>
              </a:rPr>
              <a:t>الروح وهى تسرى في القلب</a:t>
            </a:r>
            <a:r>
              <a:rPr lang="ar-EG" sz="4000" b="1" dirty="0" smtClean="0">
                <a:effectLst>
                  <a:outerShdw blurRad="38100" dist="38100" dir="2700000" algn="tl">
                    <a:srgbClr val="000000">
                      <a:alpha val="43137"/>
                    </a:srgbClr>
                  </a:outerShdw>
                </a:effectLst>
              </a:rPr>
              <a:t>..</a:t>
            </a:r>
          </a:p>
          <a:p>
            <a:pPr>
              <a:buNone/>
            </a:pPr>
            <a:r>
              <a:rPr lang="ar-SA" sz="4000" b="1" dirty="0" smtClean="0">
                <a:effectLst>
                  <a:outerShdw blurRad="38100" dist="38100" dir="2700000" algn="tl">
                    <a:srgbClr val="000000">
                      <a:alpha val="43137"/>
                    </a:srgbClr>
                  </a:outerShdw>
                </a:effectLst>
              </a:rPr>
              <a:t> فتتلذذ بالصيام والقيام والصدقة</a:t>
            </a:r>
            <a:r>
              <a:rPr lang="ar-EG" sz="4000" b="1" dirty="0" smtClean="0">
                <a:effectLst>
                  <a:outerShdw blurRad="38100" dist="38100" dir="2700000" algn="tl">
                    <a:srgbClr val="000000">
                      <a:alpha val="43137"/>
                    </a:srgbClr>
                  </a:outerShdw>
                </a:effectLst>
              </a:rPr>
              <a:t>..</a:t>
            </a:r>
            <a:r>
              <a:rPr lang="ar-SA" sz="4000" b="1" dirty="0" smtClean="0">
                <a:effectLst>
                  <a:outerShdw blurRad="38100" dist="38100" dir="2700000" algn="tl">
                    <a:srgbClr val="000000">
                      <a:alpha val="43137"/>
                    </a:srgbClr>
                  </a:outerShdw>
                </a:effectLst>
              </a:rPr>
              <a:t> </a:t>
            </a:r>
            <a:endParaRPr lang="ar-EG" sz="4000" b="1" dirty="0" smtClean="0">
              <a:effectLst>
                <a:outerShdw blurRad="38100" dist="38100" dir="2700000" algn="tl">
                  <a:srgbClr val="000000">
                    <a:alpha val="43137"/>
                  </a:srgbClr>
                </a:outerShdw>
              </a:effectLst>
            </a:endParaRPr>
          </a:p>
          <a:p>
            <a:pPr>
              <a:buNone/>
            </a:pPr>
            <a:r>
              <a:rPr lang="ar-SA" sz="4000" b="1" dirty="0" smtClean="0">
                <a:effectLst>
                  <a:outerShdw blurRad="38100" dist="38100" dir="2700000" algn="tl">
                    <a:srgbClr val="000000">
                      <a:alpha val="43137"/>
                    </a:srgbClr>
                  </a:outerShdw>
                </a:effectLst>
              </a:rPr>
              <a:t>وقراءة القرآن والتوبة والغفران</a:t>
            </a:r>
            <a:r>
              <a:rPr lang="ar-EG" sz="4000" b="1" dirty="0" smtClean="0">
                <a:effectLst>
                  <a:outerShdw blurRad="38100" dist="38100" dir="2700000" algn="tl">
                    <a:srgbClr val="000000">
                      <a:alpha val="43137"/>
                    </a:srgbClr>
                  </a:outerShdw>
                </a:effectLst>
              </a:rPr>
              <a:t>..</a:t>
            </a:r>
          </a:p>
          <a:p>
            <a:pPr>
              <a:buNone/>
            </a:pPr>
            <a:r>
              <a:rPr lang="ar-SA" sz="4000" b="1" dirty="0" smtClean="0">
                <a:effectLst>
                  <a:outerShdw blurRad="38100" dist="38100" dir="2700000" algn="tl">
                    <a:srgbClr val="000000">
                      <a:alpha val="43137"/>
                    </a:srgbClr>
                  </a:outerShdw>
                </a:effectLst>
              </a:rPr>
              <a:t> تعالوا لأفراح الروح لنسمع أفراح</a:t>
            </a:r>
            <a:r>
              <a:rPr lang="ar-EG" sz="4000" b="1" dirty="0" smtClean="0">
                <a:effectLst>
                  <a:outerShdw blurRad="38100" dist="38100" dir="2700000" algn="tl">
                    <a:srgbClr val="000000">
                      <a:alpha val="43137"/>
                    </a:srgbClr>
                  </a:outerShdw>
                </a:effectLst>
              </a:rPr>
              <a:t>..</a:t>
            </a:r>
          </a:p>
          <a:p>
            <a:pPr>
              <a:buNone/>
            </a:pPr>
            <a:r>
              <a:rPr lang="ar-SA" sz="4000" b="1" dirty="0" smtClean="0">
                <a:effectLst>
                  <a:outerShdw blurRad="38100" dist="38100" dir="2700000" algn="tl">
                    <a:srgbClr val="000000">
                      <a:alpha val="43137"/>
                    </a:srgbClr>
                  </a:outerShdw>
                </a:effectLst>
              </a:rPr>
              <a:t>الروح في شهر رمضان كيف تعيش تلك الروح.</a:t>
            </a:r>
            <a:r>
              <a:rPr lang="ar-EG" sz="4000" b="1" dirty="0" smtClean="0">
                <a:effectLst>
                  <a:outerShdw blurRad="38100" dist="38100" dir="2700000" algn="tl">
                    <a:srgbClr val="000000">
                      <a:alpha val="43137"/>
                    </a:srgbClr>
                  </a:outerShdw>
                </a:effectLst>
              </a:rPr>
              <a:t>.</a:t>
            </a:r>
            <a:endParaRPr lang="en-US" sz="4000" b="1" dirty="0" smtClean="0">
              <a:effectLst>
                <a:outerShdw blurRad="38100" dist="38100" dir="2700000" algn="tl">
                  <a:srgbClr val="000000">
                    <a:alpha val="43137"/>
                  </a:srgbClr>
                </a:outerShdw>
              </a:effectLst>
            </a:endParaRPr>
          </a:p>
          <a:p>
            <a:pPr>
              <a:buNone/>
            </a:pPr>
            <a:endParaRPr lang="ar-EG" sz="4000" b="1" dirty="0">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spd="med">
    <p:strips/>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14290"/>
            <a:ext cx="8858280" cy="6429420"/>
          </a:xfrm>
        </p:spPr>
        <p:txBody>
          <a:bodyPr>
            <a:noAutofit/>
          </a:bodyPr>
          <a:lstStyle/>
          <a:p>
            <a:r>
              <a:rPr lang="ar-SA" sz="3600" b="1" u="sng" dirty="0" smtClean="0">
                <a:solidFill>
                  <a:srgbClr val="FF0066"/>
                </a:solidFill>
                <a:effectLst>
                  <a:outerShdw blurRad="38100" dist="38100" dir="2700000" algn="tl">
                    <a:srgbClr val="000000">
                      <a:alpha val="43137"/>
                    </a:srgbClr>
                  </a:outerShdw>
                </a:effectLst>
              </a:rPr>
              <a:t>فهذا صائم يحاول التعبير </a:t>
            </a:r>
            <a:endParaRPr lang="ar-EG" sz="3600" b="1" u="sng" dirty="0" smtClean="0">
              <a:solidFill>
                <a:srgbClr val="FF0066"/>
              </a:solidFill>
              <a:effectLst>
                <a:outerShdw blurRad="38100" dist="38100" dir="2700000" algn="tl">
                  <a:srgbClr val="000000">
                    <a:alpha val="43137"/>
                  </a:srgbClr>
                </a:outerShdw>
              </a:effectLst>
            </a:endParaRPr>
          </a:p>
          <a:p>
            <a:pPr>
              <a:buNone/>
            </a:pPr>
            <a:r>
              <a:rPr lang="ar-SA" sz="3600" b="1" u="sng" dirty="0" smtClean="0">
                <a:solidFill>
                  <a:srgbClr val="FF0066"/>
                </a:solidFill>
                <a:effectLst>
                  <a:outerShdw blurRad="38100" dist="38100" dir="2700000" algn="tl">
                    <a:srgbClr val="000000">
                      <a:alpha val="43137"/>
                    </a:srgbClr>
                  </a:outerShdw>
                </a:effectLst>
              </a:rPr>
              <a:t>عن هذه الروحانية فيقول:</a:t>
            </a:r>
            <a:endParaRPr lang="ar-EG" sz="3600" b="1" u="sng" dirty="0" smtClean="0">
              <a:solidFill>
                <a:srgbClr val="FF0066"/>
              </a:solidFill>
              <a:effectLst>
                <a:outerShdw blurRad="38100" dist="38100" dir="2700000" algn="tl">
                  <a:srgbClr val="000000">
                    <a:alpha val="43137"/>
                  </a:srgbClr>
                </a:outerShdw>
              </a:effectLst>
            </a:endParaRPr>
          </a:p>
          <a:p>
            <a:pPr>
              <a:buNone/>
            </a:pPr>
            <a:endParaRPr lang="ar-EG" sz="1600" b="1" u="sng" dirty="0" smtClean="0">
              <a:solidFill>
                <a:srgbClr val="FF0066"/>
              </a:solidFill>
              <a:effectLst>
                <a:outerShdw blurRad="38100" dist="38100" dir="2700000" algn="tl">
                  <a:srgbClr val="000000">
                    <a:alpha val="43137"/>
                  </a:srgbClr>
                </a:outerShdw>
              </a:effectLst>
            </a:endParaRPr>
          </a:p>
          <a:p>
            <a:pPr>
              <a:buNone/>
            </a:pPr>
            <a:r>
              <a:rPr lang="ar-SA" sz="3600" b="1" dirty="0" smtClean="0">
                <a:effectLst>
                  <a:outerShdw blurRad="38100" dist="38100" dir="2700000" algn="tl">
                    <a:srgbClr val="000000">
                      <a:alpha val="43137"/>
                    </a:srgbClr>
                  </a:outerShdw>
                </a:effectLst>
              </a:rPr>
              <a:t> "في نهار يوم من أيام رمضان</a:t>
            </a:r>
            <a:r>
              <a:rPr lang="ar-EG" sz="3600" b="1" dirty="0" smtClean="0">
                <a:effectLst>
                  <a:outerShdw blurRad="38100" dist="38100" dir="2700000" algn="tl">
                    <a:srgbClr val="000000">
                      <a:alpha val="43137"/>
                    </a:srgbClr>
                  </a:outerShdw>
                </a:effectLst>
              </a:rPr>
              <a:t>..</a:t>
            </a:r>
          </a:p>
          <a:p>
            <a:pPr>
              <a:buNone/>
            </a:pPr>
            <a:r>
              <a:rPr lang="ar-SA" sz="3600" b="1" dirty="0" smtClean="0">
                <a:effectLst>
                  <a:outerShdw blurRad="38100" dist="38100" dir="2700000" algn="tl">
                    <a:srgbClr val="000000">
                      <a:alpha val="43137"/>
                    </a:srgbClr>
                  </a:outerShdw>
                </a:effectLst>
              </a:rPr>
              <a:t>اشتد بي الجوع فيبس لساني</a:t>
            </a:r>
            <a:r>
              <a:rPr lang="ar-EG" sz="3600" b="1" dirty="0" smtClean="0">
                <a:effectLst>
                  <a:outerShdw blurRad="38100" dist="38100" dir="2700000" algn="tl">
                    <a:srgbClr val="000000">
                      <a:alpha val="43137"/>
                    </a:srgbClr>
                  </a:outerShdw>
                </a:effectLst>
              </a:rPr>
              <a:t>..</a:t>
            </a:r>
          </a:p>
          <a:p>
            <a:pPr>
              <a:buNone/>
            </a:pPr>
            <a:r>
              <a:rPr lang="ar-SA" sz="3600" b="1" dirty="0" smtClean="0">
                <a:effectLst>
                  <a:outerShdw blurRad="38100" dist="38100" dir="2700000" algn="tl">
                    <a:srgbClr val="000000">
                      <a:alpha val="43137"/>
                    </a:srgbClr>
                  </a:outerShdw>
                </a:effectLst>
              </a:rPr>
              <a:t>وقرصت الشفتان وغارت العينان</a:t>
            </a:r>
            <a:r>
              <a:rPr lang="ar-EG" sz="3600" b="1" dirty="0" smtClean="0">
                <a:effectLst>
                  <a:outerShdw blurRad="38100" dist="38100" dir="2700000" algn="tl">
                    <a:srgbClr val="000000">
                      <a:alpha val="43137"/>
                    </a:srgbClr>
                  </a:outerShdw>
                </a:effectLst>
              </a:rPr>
              <a:t>..</a:t>
            </a:r>
            <a:r>
              <a:rPr lang="ar-SA" sz="3600" b="1" dirty="0" smtClean="0">
                <a:effectLst>
                  <a:outerShdw blurRad="38100" dist="38100" dir="2700000" algn="tl">
                    <a:srgbClr val="000000">
                      <a:alpha val="43137"/>
                    </a:srgbClr>
                  </a:outerShdw>
                </a:effectLst>
              </a:rPr>
              <a:t>فنظرت من</a:t>
            </a:r>
            <a:endParaRPr lang="ar-EG" sz="3600" b="1" dirty="0" smtClean="0">
              <a:effectLst>
                <a:outerShdw blurRad="38100" dist="38100" dir="2700000" algn="tl">
                  <a:srgbClr val="000000">
                    <a:alpha val="43137"/>
                  </a:srgbClr>
                </a:outerShdw>
              </a:effectLst>
            </a:endParaRPr>
          </a:p>
          <a:p>
            <a:pPr>
              <a:buNone/>
            </a:pPr>
            <a:r>
              <a:rPr lang="ar-SA" sz="3600" b="1" dirty="0" smtClean="0">
                <a:effectLst>
                  <a:outerShdw blurRad="38100" dist="38100" dir="2700000" algn="tl">
                    <a:srgbClr val="000000">
                      <a:alpha val="43137"/>
                    </a:srgbClr>
                  </a:outerShdw>
                </a:effectLst>
              </a:rPr>
              <a:t>يميني فإذا أصناف الطعام</a:t>
            </a:r>
            <a:r>
              <a:rPr lang="ar-EG" sz="3600" b="1" dirty="0" smtClean="0">
                <a:effectLst>
                  <a:outerShdw blurRad="38100" dist="38100" dir="2700000" algn="tl">
                    <a:srgbClr val="000000">
                      <a:alpha val="43137"/>
                    </a:srgbClr>
                  </a:outerShdw>
                </a:effectLst>
              </a:rPr>
              <a:t>..</a:t>
            </a:r>
            <a:r>
              <a:rPr lang="ar-SA" sz="3600" b="1" dirty="0" smtClean="0">
                <a:effectLst>
                  <a:outerShdw blurRad="38100" dist="38100" dir="2700000" algn="tl">
                    <a:srgbClr val="000000">
                      <a:alpha val="43137"/>
                    </a:srgbClr>
                  </a:outerShdw>
                </a:effectLst>
              </a:rPr>
              <a:t>وعن شمالي أنواع الشراب</a:t>
            </a:r>
            <a:r>
              <a:rPr lang="ar-EG" sz="3600" b="1" dirty="0" smtClean="0">
                <a:effectLst>
                  <a:outerShdw blurRad="38100" dist="38100" dir="2700000" algn="tl">
                    <a:srgbClr val="000000">
                      <a:alpha val="43137"/>
                    </a:srgbClr>
                  </a:outerShdw>
                </a:effectLst>
              </a:rPr>
              <a:t>..</a:t>
            </a:r>
          </a:p>
          <a:p>
            <a:pPr>
              <a:buNone/>
            </a:pPr>
            <a:r>
              <a:rPr lang="ar-SA" sz="3600" b="1" dirty="0" smtClean="0">
                <a:effectLst>
                  <a:outerShdw blurRad="38100" dist="38100" dir="2700000" algn="tl">
                    <a:srgbClr val="000000">
                      <a:alpha val="43137"/>
                    </a:srgbClr>
                  </a:outerShdw>
                </a:effectLst>
              </a:rPr>
              <a:t>فذكرت قول الله عز وجل في الحديث القدسي</a:t>
            </a:r>
            <a:endParaRPr lang="ar-EG" sz="3600" b="1" dirty="0" smtClean="0">
              <a:effectLst>
                <a:outerShdw blurRad="38100" dist="38100" dir="2700000" algn="tl">
                  <a:srgbClr val="000000">
                    <a:alpha val="43137"/>
                  </a:srgbClr>
                </a:outerShdw>
              </a:effectLst>
            </a:endParaRPr>
          </a:p>
          <a:p>
            <a:pPr algn="ctr">
              <a:buNone/>
            </a:pPr>
            <a:r>
              <a:rPr lang="ar-EG" sz="4000" b="1" dirty="0" smtClean="0">
                <a:solidFill>
                  <a:srgbClr val="FF0066"/>
                </a:solidFill>
                <a:effectLst>
                  <a:outerShdw blurRad="38100" dist="38100" dir="2700000" algn="tl">
                    <a:srgbClr val="000000">
                      <a:alpha val="43137"/>
                    </a:srgbClr>
                  </a:outerShdw>
                </a:effectLst>
              </a:rPr>
              <a:t>”</a:t>
            </a:r>
            <a:r>
              <a:rPr lang="ar-SA" sz="4000" b="1" dirty="0" smtClean="0">
                <a:solidFill>
                  <a:srgbClr val="FF0066"/>
                </a:solidFill>
                <a:effectLst>
                  <a:outerShdw blurRad="38100" dist="38100" dir="2700000" algn="tl">
                    <a:srgbClr val="000000">
                      <a:alpha val="43137"/>
                    </a:srgbClr>
                  </a:outerShdw>
                </a:effectLst>
              </a:rPr>
              <a:t>ترك طعامه وشرابه من أجلى</a:t>
            </a:r>
            <a:r>
              <a:rPr lang="ar-EG" sz="4000" b="1" dirty="0" smtClean="0">
                <a:solidFill>
                  <a:srgbClr val="FF0066"/>
                </a:solidFill>
                <a:effectLst>
                  <a:outerShdw blurRad="38100" dist="38100" dir="2700000" algn="tl">
                    <a:srgbClr val="000000">
                      <a:alpha val="43137"/>
                    </a:srgbClr>
                  </a:outerShdw>
                </a:effectLst>
              </a:rPr>
              <a:t>“</a:t>
            </a: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spd="med">
    <p:pull dir="u"/>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14290"/>
            <a:ext cx="8472518" cy="5911877"/>
          </a:xfrm>
        </p:spPr>
        <p:txBody>
          <a:bodyPr>
            <a:noAutofit/>
          </a:bodyPr>
          <a:lstStyle/>
          <a:p>
            <a:pPr>
              <a:buNone/>
            </a:pPr>
            <a:r>
              <a:rPr lang="ar-SA" sz="3600" b="1" dirty="0" smtClean="0">
                <a:effectLst>
                  <a:outerShdw blurRad="38100" dist="38100" dir="2700000" algn="tl">
                    <a:srgbClr val="000000">
                      <a:alpha val="43137"/>
                    </a:srgbClr>
                  </a:outerShdw>
                </a:effectLst>
              </a:rPr>
              <a:t>فرق قلبي ودمعت عيني</a:t>
            </a:r>
            <a:r>
              <a:rPr lang="ar-EG" sz="3600" b="1" dirty="0" smtClean="0">
                <a:effectLst>
                  <a:outerShdw blurRad="38100" dist="38100" dir="2700000" algn="tl">
                    <a:srgbClr val="000000">
                      <a:alpha val="43137"/>
                    </a:srgbClr>
                  </a:outerShdw>
                </a:effectLst>
              </a:rPr>
              <a:t>..</a:t>
            </a:r>
          </a:p>
          <a:p>
            <a:pPr>
              <a:buNone/>
            </a:pPr>
            <a:r>
              <a:rPr lang="ar-SA" sz="3600" b="1" dirty="0" smtClean="0">
                <a:effectLst>
                  <a:outerShdw blurRad="38100" dist="38100" dir="2700000" algn="tl">
                    <a:srgbClr val="000000">
                      <a:alpha val="43137"/>
                    </a:srgbClr>
                  </a:outerShdw>
                </a:effectLst>
              </a:rPr>
              <a:t> وانتابني شعور جميل له حلاوة</a:t>
            </a:r>
            <a:r>
              <a:rPr lang="ar-EG" sz="3600" b="1" dirty="0" smtClean="0">
                <a:effectLst>
                  <a:outerShdw blurRad="38100" dist="38100" dir="2700000" algn="tl">
                    <a:srgbClr val="000000">
                      <a:alpha val="43137"/>
                    </a:srgbClr>
                  </a:outerShdw>
                </a:effectLst>
              </a:rPr>
              <a:t>..</a:t>
            </a:r>
          </a:p>
          <a:p>
            <a:pPr>
              <a:buNone/>
            </a:pPr>
            <a:r>
              <a:rPr lang="ar-SA" sz="3600" b="1" dirty="0" smtClean="0">
                <a:effectLst>
                  <a:outerShdw blurRad="38100" dist="38100" dir="2700000" algn="tl">
                    <a:srgbClr val="000000">
                      <a:alpha val="43137"/>
                    </a:srgbClr>
                  </a:outerShdw>
                </a:effectLst>
              </a:rPr>
              <a:t>لا أستطيع وصفه ولا بيانه.. </a:t>
            </a:r>
            <a:endParaRPr lang="ar-EG" sz="3600" b="1" dirty="0" smtClean="0">
              <a:effectLst>
                <a:outerShdw blurRad="38100" dist="38100" dir="2700000" algn="tl">
                  <a:srgbClr val="000000">
                    <a:alpha val="43137"/>
                  </a:srgbClr>
                </a:outerShdw>
              </a:effectLst>
            </a:endParaRPr>
          </a:p>
          <a:p>
            <a:pPr>
              <a:buNone/>
            </a:pPr>
            <a:r>
              <a:rPr lang="ar-SA" sz="3600" b="1" u="sng" dirty="0" smtClean="0">
                <a:solidFill>
                  <a:srgbClr val="FF0066"/>
                </a:solidFill>
                <a:effectLst>
                  <a:outerShdw blurRad="38100" dist="38100" dir="2700000" algn="tl">
                    <a:srgbClr val="000000">
                      <a:alpha val="43137"/>
                    </a:srgbClr>
                  </a:outerShdw>
                </a:effectLst>
              </a:rPr>
              <a:t>قلت</a:t>
            </a:r>
            <a:r>
              <a:rPr lang="ar-EG" sz="3600" b="1" u="sng" dirty="0" smtClean="0">
                <a:solidFill>
                  <a:srgbClr val="FF0066"/>
                </a:solidFill>
                <a:effectLst>
                  <a:outerShdw blurRad="38100" dist="38100" dir="2700000" algn="tl">
                    <a:srgbClr val="000000">
                      <a:alpha val="43137"/>
                    </a:srgbClr>
                  </a:outerShdw>
                </a:effectLst>
              </a:rPr>
              <a:t>:</a:t>
            </a:r>
            <a:r>
              <a:rPr lang="ar-SA" sz="3600" b="1" u="sng" dirty="0" smtClean="0">
                <a:solidFill>
                  <a:srgbClr val="FF0066"/>
                </a:solidFill>
                <a:effectLst>
                  <a:outerShdw blurRad="38100" dist="38100" dir="2700000" algn="tl">
                    <a:srgbClr val="000000">
                      <a:alpha val="43137"/>
                    </a:srgbClr>
                  </a:outerShdw>
                </a:effectLst>
              </a:rPr>
              <a:t> </a:t>
            </a:r>
            <a:r>
              <a:rPr lang="ar-SA" sz="3600" b="1" dirty="0" smtClean="0">
                <a:effectLst>
                  <a:outerShdw blurRad="38100" dist="38100" dir="2700000" algn="tl">
                    <a:srgbClr val="000000">
                      <a:alpha val="43137"/>
                    </a:srgbClr>
                  </a:outerShdw>
                </a:effectLst>
              </a:rPr>
              <a:t>لعله أثر من أثار الإخلاص في هذه العبارة</a:t>
            </a:r>
            <a:endParaRPr lang="ar-EG" sz="3600" b="1" dirty="0" smtClean="0">
              <a:effectLst>
                <a:outerShdw blurRad="38100" dist="38100" dir="2700000" algn="tl">
                  <a:srgbClr val="000000">
                    <a:alpha val="43137"/>
                  </a:srgbClr>
                </a:outerShdw>
              </a:effectLst>
            </a:endParaRPr>
          </a:p>
          <a:p>
            <a:pPr>
              <a:buNone/>
            </a:pPr>
            <a:r>
              <a:rPr lang="ar-SA" sz="3600" b="1" dirty="0" smtClean="0">
                <a:effectLst>
                  <a:outerShdw blurRad="38100" dist="38100" dir="2700000" algn="tl">
                    <a:srgbClr val="000000">
                      <a:alpha val="43137"/>
                    </a:srgbClr>
                  </a:outerShdw>
                </a:effectLst>
              </a:rPr>
              <a:t>العظيمة</a:t>
            </a:r>
            <a:r>
              <a:rPr lang="ar-EG" sz="3600" b="1" dirty="0" smtClean="0">
                <a:effectLst>
                  <a:outerShdw blurRad="38100" dist="38100" dir="2700000" algn="tl">
                    <a:srgbClr val="000000">
                      <a:alpha val="43137"/>
                    </a:srgbClr>
                  </a:outerShdw>
                </a:effectLst>
              </a:rPr>
              <a:t>..</a:t>
            </a:r>
            <a:r>
              <a:rPr lang="ar-SA" sz="3600" b="1" dirty="0" smtClean="0">
                <a:effectLst>
                  <a:outerShdw blurRad="38100" dist="38100" dir="2700000" algn="tl">
                    <a:srgbClr val="000000">
                      <a:alpha val="43137"/>
                    </a:srgbClr>
                  </a:outerShdw>
                </a:effectLst>
              </a:rPr>
              <a:t> ولكن من أنا</a:t>
            </a:r>
            <a:r>
              <a:rPr lang="ar-EG" sz="3600" b="1" dirty="0" smtClean="0">
                <a:effectLst>
                  <a:outerShdw blurRad="38100" dist="38100" dir="2700000" algn="tl">
                    <a:srgbClr val="000000">
                      <a:alpha val="43137"/>
                    </a:srgbClr>
                  </a:outerShdw>
                </a:effectLst>
              </a:rPr>
              <a:t>!!</a:t>
            </a:r>
          </a:p>
          <a:p>
            <a:pPr>
              <a:buNone/>
            </a:pPr>
            <a:r>
              <a:rPr lang="ar-EG" sz="3600" b="1" dirty="0" smtClean="0">
                <a:effectLst>
                  <a:outerShdw blurRad="38100" dist="38100" dir="2700000" algn="tl">
                    <a:srgbClr val="000000">
                      <a:alpha val="43137"/>
                    </a:srgbClr>
                  </a:outerShdw>
                </a:effectLst>
              </a:rPr>
              <a:t>      </a:t>
            </a:r>
            <a:r>
              <a:rPr lang="ar-SA" sz="3600" b="1" dirty="0" smtClean="0">
                <a:effectLst>
                  <a:outerShdw blurRad="38100" dist="38100" dir="2700000" algn="tl">
                    <a:srgbClr val="000000">
                      <a:alpha val="43137"/>
                    </a:srgbClr>
                  </a:outerShdw>
                </a:effectLst>
              </a:rPr>
              <a:t>عبد من عبيده</a:t>
            </a:r>
            <a:r>
              <a:rPr lang="ar-EG" sz="3600" b="1" dirty="0" smtClean="0">
                <a:effectLst>
                  <a:outerShdw blurRad="38100" dist="38100" dir="2700000" algn="tl">
                    <a:srgbClr val="000000">
                      <a:alpha val="43137"/>
                    </a:srgbClr>
                  </a:outerShdw>
                </a:effectLst>
              </a:rPr>
              <a:t>..</a:t>
            </a:r>
          </a:p>
          <a:p>
            <a:pPr>
              <a:buNone/>
            </a:pPr>
            <a:r>
              <a:rPr lang="ar-EG" sz="3600" b="1" dirty="0" smtClean="0">
                <a:effectLst>
                  <a:outerShdw blurRad="38100" dist="38100" dir="2700000" algn="tl">
                    <a:srgbClr val="000000">
                      <a:alpha val="43137"/>
                    </a:srgbClr>
                  </a:outerShdw>
                </a:effectLst>
              </a:rPr>
              <a:t>        </a:t>
            </a:r>
            <a:r>
              <a:rPr lang="ar-SA" sz="3600" b="1" dirty="0" smtClean="0">
                <a:effectLst>
                  <a:outerShdw blurRad="38100" dist="38100" dir="2700000" algn="tl">
                    <a:srgbClr val="000000">
                      <a:alpha val="43137"/>
                    </a:srgbClr>
                  </a:outerShdw>
                </a:effectLst>
              </a:rPr>
              <a:t> فقير إليه ذليل بين يديه</a:t>
            </a:r>
            <a:r>
              <a:rPr lang="ar-EG" sz="3600" b="1" dirty="0" smtClean="0">
                <a:effectLst>
                  <a:outerShdw blurRad="38100" dist="38100" dir="2700000" algn="tl">
                    <a:srgbClr val="000000">
                      <a:alpha val="43137"/>
                    </a:srgbClr>
                  </a:outerShdw>
                </a:effectLst>
              </a:rPr>
              <a:t>..</a:t>
            </a:r>
          </a:p>
          <a:p>
            <a:pPr algn="ctr">
              <a:buNone/>
            </a:pPr>
            <a:r>
              <a:rPr lang="ar-SA" sz="3600" b="1" dirty="0" smtClean="0">
                <a:solidFill>
                  <a:srgbClr val="FF0066"/>
                </a:solidFill>
                <a:effectLst>
                  <a:outerShdw blurRad="38100" dist="38100" dir="2700000" algn="tl">
                    <a:srgbClr val="000000">
                      <a:alpha val="43137"/>
                    </a:srgbClr>
                  </a:outerShdw>
                </a:effectLst>
              </a:rPr>
              <a:t> من أنا فيخاطبني وهو العظيم الجليل ذو الجبروت والملكوت</a:t>
            </a:r>
            <a:r>
              <a:rPr lang="ar-EG" sz="3600" b="1" dirty="0" smtClean="0">
                <a:solidFill>
                  <a:srgbClr val="FF0066"/>
                </a:solidFill>
                <a:effectLst>
                  <a:outerShdw blurRad="38100" dist="38100" dir="2700000" algn="tl">
                    <a:srgbClr val="000000">
                      <a:alpha val="43137"/>
                    </a:srgbClr>
                  </a:outerShdw>
                </a:effectLst>
              </a:rPr>
              <a:t>..</a:t>
            </a:r>
            <a:endParaRPr lang="ar-EG" sz="3600" dirty="0">
              <a:solidFill>
                <a:srgbClr val="FF0066"/>
              </a:solidFill>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spd="med">
    <p:pull dir="u"/>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84" y="428605"/>
            <a:ext cx="9144000" cy="6143667"/>
          </a:xfrm>
        </p:spPr>
        <p:txBody>
          <a:bodyPr>
            <a:normAutofit/>
          </a:bodyPr>
          <a:lstStyle/>
          <a:p>
            <a:pPr>
              <a:buNone/>
            </a:pPr>
            <a:r>
              <a:rPr lang="ar-SA" sz="4000" b="1" u="sng" dirty="0" smtClean="0">
                <a:solidFill>
                  <a:srgbClr val="FF0066"/>
                </a:solidFill>
                <a:effectLst>
                  <a:outerShdw blurRad="38100" dist="38100" dir="2700000" algn="tl">
                    <a:srgbClr val="000000">
                      <a:alpha val="43137"/>
                    </a:srgbClr>
                  </a:outerShdw>
                </a:effectLst>
              </a:rPr>
              <a:t>(من أجلي)</a:t>
            </a:r>
            <a:r>
              <a:rPr lang="ar-EG" sz="4000" b="1" u="sng" dirty="0" smtClean="0">
                <a:solidFill>
                  <a:srgbClr val="FF0066"/>
                </a:solidFill>
                <a:effectLst>
                  <a:outerShdw blurRad="38100" dist="38100" dir="2700000" algn="tl">
                    <a:srgbClr val="000000">
                      <a:alpha val="43137"/>
                    </a:srgbClr>
                  </a:outerShdw>
                </a:effectLst>
              </a:rPr>
              <a:t>!!</a:t>
            </a:r>
          </a:p>
          <a:p>
            <a:pPr>
              <a:buNone/>
            </a:pPr>
            <a:r>
              <a:rPr lang="ar-EG" sz="3600" b="1" dirty="0" smtClean="0">
                <a:effectLst>
                  <a:outerShdw blurRad="38100" dist="38100" dir="2700000" algn="tl">
                    <a:srgbClr val="000000">
                      <a:alpha val="43137"/>
                    </a:srgbClr>
                  </a:outerShdw>
                </a:effectLst>
              </a:rPr>
              <a:t>يالله!! فيها</a:t>
            </a:r>
            <a:r>
              <a:rPr lang="ar-SA" sz="3600" b="1" dirty="0" smtClean="0">
                <a:effectLst>
                  <a:outerShdw blurRad="38100" dist="38100" dir="2700000" algn="tl">
                    <a:srgbClr val="000000">
                      <a:alpha val="43137"/>
                    </a:srgbClr>
                  </a:outerShdw>
                </a:effectLst>
              </a:rPr>
              <a:t> رقة وشفافية عجيبة</a:t>
            </a:r>
            <a:r>
              <a:rPr lang="ar-EG" sz="3600" b="1" dirty="0" smtClean="0">
                <a:effectLst>
                  <a:outerShdw blurRad="38100" dist="38100" dir="2700000" algn="tl">
                    <a:srgbClr val="000000">
                      <a:alpha val="43137"/>
                    </a:srgbClr>
                  </a:outerShdw>
                </a:effectLst>
              </a:rPr>
              <a:t>..</a:t>
            </a:r>
          </a:p>
          <a:p>
            <a:pPr>
              <a:buNone/>
            </a:pPr>
            <a:r>
              <a:rPr lang="ar-SA" sz="3600" b="1" dirty="0" smtClean="0">
                <a:effectLst>
                  <a:outerShdw blurRad="38100" dist="38100" dir="2700000" algn="tl">
                    <a:srgbClr val="000000">
                      <a:alpha val="43137"/>
                    </a:srgbClr>
                  </a:outerShdw>
                </a:effectLst>
              </a:rPr>
              <a:t> بهذه الرقة وبهذه الشفافية وبهذا الإيناس</a:t>
            </a:r>
            <a:r>
              <a:rPr lang="ar-EG" sz="3600" b="1" dirty="0" smtClean="0">
                <a:effectLst>
                  <a:outerShdw blurRad="38100" dist="38100" dir="2700000" algn="tl">
                    <a:srgbClr val="000000">
                      <a:alpha val="43137"/>
                    </a:srgbClr>
                  </a:outerShdw>
                </a:effectLst>
              </a:rPr>
              <a:t>..</a:t>
            </a:r>
          </a:p>
          <a:p>
            <a:pPr>
              <a:buNone/>
            </a:pPr>
            <a:r>
              <a:rPr lang="ar-SA" sz="3600" b="1" dirty="0" smtClean="0">
                <a:effectLst>
                  <a:outerShdw blurRad="38100" dist="38100" dir="2700000" algn="tl">
                    <a:srgbClr val="000000">
                      <a:alpha val="43137"/>
                    </a:srgbClr>
                  </a:outerShdw>
                </a:effectLst>
              </a:rPr>
              <a:t> نسيت جوعي وتعبي</a:t>
            </a:r>
            <a:r>
              <a:rPr lang="ar-EG" sz="3600" b="1" dirty="0" smtClean="0">
                <a:effectLst>
                  <a:outerShdw blurRad="38100" dist="38100" dir="2700000" algn="tl">
                    <a:srgbClr val="000000">
                      <a:alpha val="43137"/>
                    </a:srgbClr>
                  </a:outerShdw>
                </a:effectLst>
              </a:rPr>
              <a:t>!!</a:t>
            </a:r>
          </a:p>
          <a:p>
            <a:pPr>
              <a:buNone/>
            </a:pPr>
            <a:r>
              <a:rPr lang="ar-SA" sz="3600" b="1" dirty="0" smtClean="0">
                <a:effectLst>
                  <a:outerShdw blurRad="38100" dist="38100" dir="2700000" algn="tl">
                    <a:srgbClr val="000000">
                      <a:alpha val="43137"/>
                    </a:srgbClr>
                  </a:outerShdw>
                </a:effectLst>
              </a:rPr>
              <a:t> فأي مشقة في الصوم في ظل هذا الود</a:t>
            </a:r>
            <a:r>
              <a:rPr lang="ar-EG" sz="3600" b="1" dirty="0" smtClean="0">
                <a:effectLst>
                  <a:outerShdw blurRad="38100" dist="38100" dir="2700000" algn="tl">
                    <a:srgbClr val="000000">
                      <a:alpha val="43137"/>
                    </a:srgbClr>
                  </a:outerShdw>
                </a:effectLst>
              </a:rPr>
              <a:t>..</a:t>
            </a:r>
            <a:r>
              <a:rPr lang="ar-SA" sz="3600" b="1" dirty="0" smtClean="0">
                <a:effectLst>
                  <a:outerShdw blurRad="38100" dist="38100" dir="2700000" algn="tl">
                    <a:srgbClr val="000000">
                      <a:alpha val="43137"/>
                    </a:srgbClr>
                  </a:outerShdw>
                </a:effectLst>
              </a:rPr>
              <a:t> </a:t>
            </a:r>
            <a:endParaRPr lang="ar-EG" sz="3600" b="1" dirty="0" smtClean="0">
              <a:effectLst>
                <a:outerShdw blurRad="38100" dist="38100" dir="2700000" algn="tl">
                  <a:srgbClr val="000000">
                    <a:alpha val="43137"/>
                  </a:srgbClr>
                </a:outerShdw>
              </a:effectLst>
            </a:endParaRPr>
          </a:p>
          <a:p>
            <a:pPr>
              <a:buNone/>
            </a:pPr>
            <a:r>
              <a:rPr lang="ar-SA" sz="3600" b="1" dirty="0" smtClean="0">
                <a:effectLst>
                  <a:outerShdw blurRad="38100" dist="38100" dir="2700000" algn="tl">
                    <a:srgbClr val="000000">
                      <a:alpha val="43137"/>
                    </a:srgbClr>
                  </a:outerShdw>
                </a:effectLst>
              </a:rPr>
              <a:t>والقرب من السيد لعبده</a:t>
            </a:r>
            <a:r>
              <a:rPr lang="ar-EG" sz="3600" b="1" dirty="0" smtClean="0">
                <a:effectLst>
                  <a:outerShdw blurRad="38100" dist="38100" dir="2700000" algn="tl">
                    <a:srgbClr val="000000">
                      <a:alpha val="43137"/>
                    </a:srgbClr>
                  </a:outerShdw>
                </a:effectLst>
              </a:rPr>
              <a:t>..</a:t>
            </a:r>
          </a:p>
          <a:p>
            <a:pPr>
              <a:buNone/>
            </a:pPr>
            <a:r>
              <a:rPr lang="ar-SA" sz="3600" b="1" dirty="0" smtClean="0">
                <a:effectLst>
                  <a:outerShdw blurRad="38100" dist="38100" dir="2700000" algn="tl">
                    <a:srgbClr val="000000">
                      <a:alpha val="43137"/>
                    </a:srgbClr>
                  </a:outerShdw>
                </a:effectLst>
              </a:rPr>
              <a:t> فشعرت بحرص واطمئنان وثقة ويقين</a:t>
            </a:r>
            <a:r>
              <a:rPr lang="ar-EG" sz="3600" b="1" dirty="0" smtClean="0">
                <a:effectLst>
                  <a:outerShdw blurRad="38100" dist="38100" dir="2700000" algn="tl">
                    <a:srgbClr val="000000">
                      <a:alpha val="43137"/>
                    </a:srgbClr>
                  </a:outerShdw>
                </a:effectLst>
              </a:rPr>
              <a:t>..</a:t>
            </a:r>
          </a:p>
          <a:p>
            <a:pPr>
              <a:buNone/>
            </a:pPr>
            <a:r>
              <a:rPr lang="ar-SA" sz="3600" b="1" dirty="0" smtClean="0">
                <a:effectLst>
                  <a:outerShdw blurRad="38100" dist="38100" dir="2700000" algn="tl">
                    <a:srgbClr val="000000">
                      <a:alpha val="43137"/>
                    </a:srgbClr>
                  </a:outerShdw>
                </a:effectLst>
              </a:rPr>
              <a:t> بالقرب من الله جل وعلا". </a:t>
            </a:r>
            <a:endParaRPr lang="en-US" sz="3600" b="1" dirty="0" smtClean="0">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spd="med">
    <p:pull dir="u"/>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14290"/>
            <a:ext cx="8801072" cy="5626124"/>
          </a:xfrm>
        </p:spPr>
        <p:txBody>
          <a:bodyPr>
            <a:noAutofit/>
          </a:bodyPr>
          <a:lstStyle/>
          <a:p>
            <a:r>
              <a:rPr lang="ar-SA" sz="3600" b="1" u="sng" dirty="0" smtClean="0">
                <a:solidFill>
                  <a:srgbClr val="FF0066"/>
                </a:solidFill>
                <a:effectLst>
                  <a:outerShdw blurRad="38100" dist="38100" dir="2700000" algn="tl">
                    <a:srgbClr val="000000">
                      <a:alpha val="43137"/>
                    </a:srgbClr>
                  </a:outerShdw>
                </a:effectLst>
              </a:rPr>
              <a:t>وهذ</a:t>
            </a:r>
            <a:r>
              <a:rPr lang="ar-EG" sz="3600" b="1" u="sng" dirty="0" smtClean="0">
                <a:solidFill>
                  <a:srgbClr val="FF0066"/>
                </a:solidFill>
                <a:effectLst>
                  <a:outerShdw blurRad="38100" dist="38100" dir="2700000" algn="tl">
                    <a:srgbClr val="000000">
                      <a:alpha val="43137"/>
                    </a:srgbClr>
                  </a:outerShdw>
                </a:effectLst>
              </a:rPr>
              <a:t>ا </a:t>
            </a:r>
            <a:r>
              <a:rPr lang="ar-SA" sz="3600" b="1" u="sng" dirty="0" smtClean="0">
                <a:solidFill>
                  <a:srgbClr val="FF0066"/>
                </a:solidFill>
                <a:effectLst>
                  <a:outerShdw blurRad="38100" dist="38100" dir="2700000" algn="tl">
                    <a:srgbClr val="000000">
                      <a:alpha val="43137"/>
                    </a:srgbClr>
                  </a:outerShdw>
                </a:effectLst>
              </a:rPr>
              <a:t>متصدق صائم قال </a:t>
            </a:r>
            <a:r>
              <a:rPr lang="ar-EG" sz="3600" b="1" u="sng" dirty="0" smtClean="0">
                <a:solidFill>
                  <a:srgbClr val="FF0066"/>
                </a:solidFill>
                <a:effectLst>
                  <a:outerShdw blurRad="38100" dist="38100" dir="2700000" algn="tl">
                    <a:srgbClr val="000000">
                      <a:alpha val="43137"/>
                    </a:srgbClr>
                  </a:outerShdw>
                </a:effectLst>
              </a:rPr>
              <a:t>:</a:t>
            </a:r>
          </a:p>
          <a:p>
            <a:pPr>
              <a:buNone/>
            </a:pPr>
            <a:r>
              <a:rPr lang="ar-SA" sz="3600" b="1" dirty="0" smtClean="0">
                <a:effectLst>
                  <a:outerShdw blurRad="38100" dist="38100" dir="2700000" algn="tl">
                    <a:srgbClr val="000000">
                      <a:alpha val="43137"/>
                    </a:srgbClr>
                  </a:outerShdw>
                </a:effectLst>
              </a:rPr>
              <a:t>”</a:t>
            </a:r>
            <a:r>
              <a:rPr lang="ar-EG" sz="3600" b="1" dirty="0" smtClean="0">
                <a:effectLst>
                  <a:outerShdw blurRad="38100" dist="38100" dir="2700000" algn="tl">
                    <a:srgbClr val="000000">
                      <a:alpha val="43137"/>
                    </a:srgbClr>
                  </a:outerShdw>
                </a:effectLst>
              </a:rPr>
              <a:t> </a:t>
            </a:r>
            <a:r>
              <a:rPr lang="ar-SA" sz="3600" b="1" dirty="0" smtClean="0">
                <a:effectLst>
                  <a:outerShdw blurRad="38100" dist="38100" dir="2700000" algn="tl">
                    <a:srgbClr val="000000">
                      <a:alpha val="43137"/>
                    </a:srgbClr>
                  </a:outerShdw>
                </a:effectLst>
              </a:rPr>
              <a:t>في رمضان؛ الصدقة لها طعم خاص</a:t>
            </a:r>
            <a:r>
              <a:rPr lang="ar-EG" sz="3600" b="1" dirty="0" smtClean="0">
                <a:effectLst>
                  <a:outerShdw blurRad="38100" dist="38100" dir="2700000" algn="tl">
                    <a:srgbClr val="000000">
                      <a:alpha val="43137"/>
                    </a:srgbClr>
                  </a:outerShdw>
                </a:effectLst>
              </a:rPr>
              <a:t>..</a:t>
            </a:r>
          </a:p>
          <a:p>
            <a:pPr>
              <a:buNone/>
            </a:pPr>
            <a:r>
              <a:rPr lang="ar-SA" sz="3600" b="1" dirty="0" smtClean="0">
                <a:effectLst>
                  <a:outerShdw blurRad="38100" dist="38100" dir="2700000" algn="tl">
                    <a:srgbClr val="000000">
                      <a:alpha val="43137"/>
                    </a:srgbClr>
                  </a:outerShdw>
                </a:effectLst>
              </a:rPr>
              <a:t> ولذة عجيبة</a:t>
            </a:r>
            <a:r>
              <a:rPr lang="ar-EG" sz="3600" b="1" dirty="0" smtClean="0">
                <a:effectLst>
                  <a:outerShdw blurRad="38100" dist="38100" dir="2700000" algn="tl">
                    <a:srgbClr val="000000">
                      <a:alpha val="43137"/>
                    </a:srgbClr>
                  </a:outerShdw>
                </a:effectLst>
              </a:rPr>
              <a:t>..</a:t>
            </a:r>
            <a:r>
              <a:rPr lang="ar-SA" sz="3600" b="1" dirty="0" smtClean="0">
                <a:effectLst>
                  <a:outerShdw blurRad="38100" dist="38100" dir="2700000" algn="tl">
                    <a:srgbClr val="000000">
                      <a:alpha val="43137"/>
                    </a:srgbClr>
                  </a:outerShdw>
                </a:effectLst>
              </a:rPr>
              <a:t> ولا غرو</a:t>
            </a:r>
            <a:r>
              <a:rPr lang="ar-EG" sz="3600" b="1" dirty="0" smtClean="0">
                <a:effectLst>
                  <a:outerShdw blurRad="38100" dist="38100" dir="2700000" algn="tl">
                    <a:srgbClr val="000000">
                      <a:alpha val="43137"/>
                    </a:srgbClr>
                  </a:outerShdw>
                </a:effectLst>
              </a:rPr>
              <a:t>..</a:t>
            </a:r>
          </a:p>
          <a:p>
            <a:pPr>
              <a:buNone/>
            </a:pPr>
            <a:r>
              <a:rPr lang="ar-SA" sz="3600" b="1" dirty="0" smtClean="0">
                <a:effectLst>
                  <a:outerShdw blurRad="38100" dist="38100" dir="2700000" algn="tl">
                    <a:srgbClr val="000000">
                      <a:alpha val="43137"/>
                    </a:srgbClr>
                  </a:outerShdw>
                </a:effectLst>
              </a:rPr>
              <a:t> فإن رسول الله صلى الله عليه وسلم </a:t>
            </a:r>
            <a:r>
              <a:rPr lang="ar-EG" sz="3600" b="1" dirty="0" smtClean="0">
                <a:effectLst>
                  <a:outerShdw blurRad="38100" dist="38100" dir="2700000" algn="tl">
                    <a:srgbClr val="000000">
                      <a:alpha val="43137"/>
                    </a:srgbClr>
                  </a:outerShdw>
                </a:effectLst>
              </a:rPr>
              <a:t>.. </a:t>
            </a:r>
            <a:r>
              <a:rPr lang="ar-SA" sz="3600" b="1" dirty="0" smtClean="0">
                <a:effectLst>
                  <a:outerShdw blurRad="38100" dist="38100" dir="2700000" algn="tl">
                    <a:srgbClr val="000000">
                      <a:alpha val="43137"/>
                    </a:srgbClr>
                  </a:outerShdw>
                </a:effectLst>
              </a:rPr>
              <a:t>كان أجود الناس</a:t>
            </a:r>
            <a:r>
              <a:rPr lang="ar-EG" sz="3600" b="1" dirty="0" smtClean="0">
                <a:effectLst>
                  <a:outerShdw blurRad="38100" dist="38100" dir="2700000" algn="tl">
                    <a:srgbClr val="000000">
                      <a:alpha val="43137"/>
                    </a:srgbClr>
                  </a:outerShdw>
                </a:effectLst>
              </a:rPr>
              <a:t>..</a:t>
            </a:r>
          </a:p>
          <a:p>
            <a:pPr>
              <a:buNone/>
            </a:pPr>
            <a:r>
              <a:rPr lang="ar-SA" sz="3600" b="1" dirty="0" smtClean="0">
                <a:effectLst>
                  <a:outerShdw blurRad="38100" dist="38100" dir="2700000" algn="tl">
                    <a:srgbClr val="000000">
                      <a:alpha val="43137"/>
                    </a:srgbClr>
                  </a:outerShdw>
                </a:effectLst>
              </a:rPr>
              <a:t>وكان أجود ما يكون في رمضان</a:t>
            </a:r>
            <a:r>
              <a:rPr lang="ar-EG" sz="3600" b="1" dirty="0" smtClean="0">
                <a:effectLst>
                  <a:outerShdw blurRad="38100" dist="38100" dir="2700000" algn="tl">
                    <a:srgbClr val="000000">
                      <a:alpha val="43137"/>
                    </a:srgbClr>
                  </a:outerShdw>
                </a:effectLst>
              </a:rPr>
              <a:t>!!</a:t>
            </a:r>
          </a:p>
          <a:p>
            <a:pPr>
              <a:buNone/>
            </a:pPr>
            <a:r>
              <a:rPr lang="ar-SA" sz="3600" b="1" dirty="0" smtClean="0">
                <a:effectLst>
                  <a:outerShdw blurRad="38100" dist="38100" dir="2700000" algn="tl">
                    <a:srgbClr val="000000">
                      <a:alpha val="43137"/>
                    </a:srgbClr>
                  </a:outerShdw>
                </a:effectLst>
              </a:rPr>
              <a:t> أخذت عهداً على نفسي أن لا يمر يوماً من رمضان</a:t>
            </a:r>
            <a:endParaRPr lang="ar-EG" sz="3600" b="1" dirty="0" smtClean="0">
              <a:effectLst>
                <a:outerShdw blurRad="38100" dist="38100" dir="2700000" algn="tl">
                  <a:srgbClr val="000000">
                    <a:alpha val="43137"/>
                  </a:srgbClr>
                </a:outerShdw>
              </a:effectLst>
            </a:endParaRPr>
          </a:p>
          <a:p>
            <a:pPr>
              <a:buNone/>
            </a:pPr>
            <a:r>
              <a:rPr lang="ar-SA" sz="3600" b="1" dirty="0" smtClean="0">
                <a:effectLst>
                  <a:outerShdw blurRad="38100" dist="38100" dir="2700000" algn="tl">
                    <a:srgbClr val="000000">
                      <a:alpha val="43137"/>
                    </a:srgbClr>
                  </a:outerShdw>
                </a:effectLst>
              </a:rPr>
              <a:t> إلا ولى فيه نصيب من الصدقة والإحسان</a:t>
            </a:r>
            <a:r>
              <a:rPr lang="ar-EG" sz="3600" b="1" dirty="0" smtClean="0">
                <a:effectLst>
                  <a:outerShdw blurRad="38100" dist="38100" dir="2700000" algn="tl">
                    <a:srgbClr val="000000">
                      <a:alpha val="43137"/>
                    </a:srgbClr>
                  </a:outerShdw>
                </a:effectLst>
              </a:rPr>
              <a:t>..</a:t>
            </a:r>
          </a:p>
          <a:p>
            <a:pPr>
              <a:buNone/>
            </a:pPr>
            <a:r>
              <a:rPr lang="ar-SA" sz="3600" b="1" dirty="0" smtClean="0">
                <a:effectLst>
                  <a:outerShdw blurRad="38100" dist="38100" dir="2700000" algn="tl">
                    <a:srgbClr val="000000">
                      <a:alpha val="43137"/>
                    </a:srgbClr>
                  </a:outerShdw>
                </a:effectLst>
              </a:rPr>
              <a:t> فقليل دائم خير من كثير منقطع</a:t>
            </a:r>
            <a:r>
              <a:rPr lang="ar-EG" sz="3600" b="1" dirty="0" smtClean="0">
                <a:effectLst>
                  <a:outerShdw blurRad="38100" dist="38100" dir="2700000" algn="tl">
                    <a:srgbClr val="000000">
                      <a:alpha val="43137"/>
                    </a:srgbClr>
                  </a:outerShdw>
                </a:effectLst>
              </a:rPr>
              <a:t>..</a:t>
            </a:r>
          </a:p>
          <a:p>
            <a:pPr>
              <a:buNone/>
            </a:pPr>
            <a:r>
              <a:rPr lang="ar-SA" sz="3600" b="1" dirty="0" smtClean="0">
                <a:effectLst>
                  <a:outerShdw blurRad="38100" dist="38100" dir="2700000" algn="tl">
                    <a:srgbClr val="000000">
                      <a:alpha val="43137"/>
                    </a:srgbClr>
                  </a:outerShdw>
                </a:effectLst>
              </a:rPr>
              <a:t> وبعد صولات وجولات بين بيوت الأرامل واليتامى </a:t>
            </a:r>
            <a:r>
              <a:rPr lang="ar-EG" sz="3600" b="1" dirty="0" smtClean="0">
                <a:effectLst>
                  <a:outerShdw blurRad="38100" dist="38100" dir="2700000" algn="tl">
                    <a:srgbClr val="000000">
                      <a:alpha val="43137"/>
                    </a:srgbClr>
                  </a:outerShdw>
                </a:effectLst>
              </a:rPr>
              <a:t>..</a:t>
            </a:r>
            <a:endParaRPr lang="ar-EG" sz="3600" b="1" dirty="0">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spd="med">
    <p:pull dir="u"/>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4314" y="214290"/>
            <a:ext cx="8929718" cy="5911877"/>
          </a:xfrm>
        </p:spPr>
        <p:txBody>
          <a:bodyPr>
            <a:noAutofit/>
          </a:bodyPr>
          <a:lstStyle/>
          <a:p>
            <a:pPr>
              <a:buNone/>
            </a:pPr>
            <a:r>
              <a:rPr lang="ar-SA" sz="3600" b="1" dirty="0" smtClean="0">
                <a:effectLst>
                  <a:outerShdw blurRad="38100" dist="38100" dir="2700000" algn="tl">
                    <a:srgbClr val="000000">
                      <a:alpha val="43137"/>
                    </a:srgbClr>
                  </a:outerShdw>
                </a:effectLst>
              </a:rPr>
              <a:t>لا يعلم بي أحد إلا الله</a:t>
            </a:r>
            <a:r>
              <a:rPr lang="ar-EG" sz="3600" b="1" dirty="0" smtClean="0">
                <a:effectLst>
                  <a:outerShdw blurRad="38100" dist="38100" dir="2700000" algn="tl">
                    <a:srgbClr val="000000">
                      <a:alpha val="43137"/>
                    </a:srgbClr>
                  </a:outerShdw>
                </a:effectLst>
              </a:rPr>
              <a:t>..</a:t>
            </a:r>
          </a:p>
          <a:p>
            <a:pPr>
              <a:buNone/>
            </a:pPr>
            <a:r>
              <a:rPr lang="ar-SA" sz="3600" b="1" dirty="0" smtClean="0">
                <a:effectLst>
                  <a:outerShdw blurRad="38100" dist="38100" dir="2700000" algn="tl">
                    <a:srgbClr val="000000">
                      <a:alpha val="43137"/>
                    </a:srgbClr>
                  </a:outerShdw>
                </a:effectLst>
              </a:rPr>
              <a:t> شعرت برقة في قلبي</a:t>
            </a:r>
            <a:r>
              <a:rPr lang="ar-EG" sz="3600" b="1" dirty="0" smtClean="0">
                <a:effectLst>
                  <a:outerShdw blurRad="38100" dist="38100" dir="2700000" algn="tl">
                    <a:srgbClr val="000000">
                      <a:alpha val="43137"/>
                    </a:srgbClr>
                  </a:outerShdw>
                </a:effectLst>
              </a:rPr>
              <a:t>..</a:t>
            </a:r>
            <a:r>
              <a:rPr lang="ar-SA" sz="3600" b="1" dirty="0" smtClean="0">
                <a:effectLst>
                  <a:outerShdw blurRad="38100" dist="38100" dir="2700000" algn="tl">
                    <a:srgbClr val="000000">
                      <a:alpha val="43137"/>
                    </a:srgbClr>
                  </a:outerShdw>
                </a:effectLst>
              </a:rPr>
              <a:t> ولذة عجيبة في نفسي</a:t>
            </a:r>
            <a:r>
              <a:rPr lang="ar-EG" sz="3600" b="1" dirty="0" smtClean="0">
                <a:effectLst>
                  <a:outerShdw blurRad="38100" dist="38100" dir="2700000" algn="tl">
                    <a:srgbClr val="000000">
                      <a:alpha val="43137"/>
                    </a:srgbClr>
                  </a:outerShdw>
                </a:effectLst>
              </a:rPr>
              <a:t>..</a:t>
            </a:r>
          </a:p>
          <a:p>
            <a:pPr>
              <a:buNone/>
            </a:pPr>
            <a:r>
              <a:rPr lang="ar-SA" sz="3600" b="1" dirty="0" smtClean="0">
                <a:effectLst>
                  <a:outerShdw blurRad="38100" dist="38100" dir="2700000" algn="tl">
                    <a:srgbClr val="000000">
                      <a:alpha val="43137"/>
                    </a:srgbClr>
                  </a:outerShdw>
                </a:effectLst>
              </a:rPr>
              <a:t>فعرفت حقيقة الصيام</a:t>
            </a:r>
            <a:r>
              <a:rPr lang="ar-EG" sz="3600" b="1" dirty="0" smtClean="0">
                <a:effectLst>
                  <a:outerShdw blurRad="38100" dist="38100" dir="2700000" algn="tl">
                    <a:srgbClr val="000000">
                      <a:alpha val="43137"/>
                    </a:srgbClr>
                  </a:outerShdw>
                </a:effectLst>
              </a:rPr>
              <a:t>..</a:t>
            </a:r>
            <a:r>
              <a:rPr lang="ar-SA" sz="3600" b="1" dirty="0" smtClean="0">
                <a:effectLst>
                  <a:outerShdw blurRad="38100" dist="38100" dir="2700000" algn="tl">
                    <a:srgbClr val="000000">
                      <a:alpha val="43137"/>
                    </a:srgbClr>
                  </a:outerShdw>
                </a:effectLst>
              </a:rPr>
              <a:t> وأحسست بقرصة الجوع</a:t>
            </a:r>
            <a:r>
              <a:rPr lang="ar-EG" sz="3600" b="1" dirty="0" smtClean="0">
                <a:effectLst>
                  <a:outerShdw blurRad="38100" dist="38100" dir="2700000" algn="tl">
                    <a:srgbClr val="000000">
                      <a:alpha val="43137"/>
                    </a:srgbClr>
                  </a:outerShdw>
                </a:effectLst>
              </a:rPr>
              <a:t> </a:t>
            </a:r>
            <a:r>
              <a:rPr lang="ar-SA" sz="3600" b="1" dirty="0" smtClean="0">
                <a:effectLst>
                  <a:outerShdw blurRad="38100" dist="38100" dir="2700000" algn="tl">
                    <a:srgbClr val="000000">
                      <a:alpha val="43137"/>
                    </a:srgbClr>
                  </a:outerShdw>
                </a:effectLst>
              </a:rPr>
              <a:t>والحرمان</a:t>
            </a:r>
            <a:r>
              <a:rPr lang="ar-EG" sz="3600" b="1" dirty="0" smtClean="0">
                <a:effectLst>
                  <a:outerShdw blurRad="38100" dist="38100" dir="2700000" algn="tl">
                    <a:srgbClr val="000000">
                      <a:alpha val="43137"/>
                    </a:srgbClr>
                  </a:outerShdw>
                </a:effectLst>
              </a:rPr>
              <a:t>..</a:t>
            </a:r>
          </a:p>
          <a:p>
            <a:pPr>
              <a:buNone/>
            </a:pPr>
            <a:r>
              <a:rPr lang="ar-SA" sz="3600" b="1" dirty="0" smtClean="0">
                <a:effectLst>
                  <a:outerShdw blurRad="38100" dist="38100" dir="2700000" algn="tl">
                    <a:srgbClr val="000000">
                      <a:alpha val="43137"/>
                    </a:srgbClr>
                  </a:outerShdw>
                </a:effectLst>
              </a:rPr>
              <a:t> وقفت على أرملة لها صبية صغار وبيتهم بالإيجار ودموع غزار</a:t>
            </a:r>
            <a:r>
              <a:rPr lang="ar-EG" sz="3600" b="1" dirty="0" smtClean="0">
                <a:effectLst>
                  <a:outerShdw blurRad="38100" dist="38100" dir="2700000" algn="tl">
                    <a:srgbClr val="000000">
                      <a:alpha val="43137"/>
                    </a:srgbClr>
                  </a:outerShdw>
                </a:effectLst>
              </a:rPr>
              <a:t>..</a:t>
            </a:r>
          </a:p>
          <a:p>
            <a:pPr>
              <a:buNone/>
            </a:pPr>
            <a:r>
              <a:rPr lang="ar-SA" sz="3600" b="1" dirty="0" smtClean="0">
                <a:effectLst>
                  <a:outerShdw blurRad="38100" dist="38100" dir="2700000" algn="tl">
                    <a:srgbClr val="000000">
                      <a:alpha val="43137"/>
                    </a:srgbClr>
                  </a:outerShdw>
                </a:effectLst>
              </a:rPr>
              <a:t> ربما عبث الهم بقلبها ففضلت الموت على الحياة</a:t>
            </a:r>
            <a:r>
              <a:rPr lang="ar-EG" sz="3600" b="1" dirty="0" smtClean="0">
                <a:effectLst>
                  <a:outerShdw blurRad="38100" dist="38100" dir="2700000" algn="tl">
                    <a:srgbClr val="000000">
                      <a:alpha val="43137"/>
                    </a:srgbClr>
                  </a:outerShdw>
                </a:effectLst>
              </a:rPr>
              <a:t>..</a:t>
            </a:r>
          </a:p>
          <a:p>
            <a:pPr>
              <a:buNone/>
            </a:pPr>
            <a:r>
              <a:rPr lang="ar-SA" sz="3600" b="1" dirty="0" smtClean="0">
                <a:effectLst>
                  <a:outerShdw blurRad="38100" dist="38100" dir="2700000" algn="tl">
                    <a:srgbClr val="000000">
                      <a:alpha val="43137"/>
                    </a:srgbClr>
                  </a:outerShdw>
                </a:effectLst>
              </a:rPr>
              <a:t>عندها تبين لي قول الرسول صلى الله عليه وسلم</a:t>
            </a:r>
            <a:r>
              <a:rPr lang="ar-EG" sz="3600" b="1" dirty="0" smtClean="0">
                <a:effectLst>
                  <a:outerShdw blurRad="38100" dist="38100" dir="2700000" algn="tl">
                    <a:srgbClr val="000000">
                      <a:alpha val="43137"/>
                    </a:srgbClr>
                  </a:outerShdw>
                </a:effectLst>
              </a:rPr>
              <a:t>..</a:t>
            </a:r>
          </a:p>
          <a:p>
            <a:pPr algn="ctr">
              <a:buNone/>
            </a:pPr>
            <a:r>
              <a:rPr lang="ar-EG" sz="3600" b="1" dirty="0" smtClean="0">
                <a:solidFill>
                  <a:srgbClr val="FF0066"/>
                </a:solidFill>
                <a:effectLst>
                  <a:outerShdw blurRad="38100" dist="38100" dir="2700000" algn="tl">
                    <a:srgbClr val="000000">
                      <a:alpha val="43137"/>
                    </a:srgbClr>
                  </a:outerShdw>
                </a:effectLst>
              </a:rPr>
              <a:t>”</a:t>
            </a:r>
            <a:r>
              <a:rPr lang="ar-SA" sz="3600" b="1" dirty="0" smtClean="0">
                <a:solidFill>
                  <a:srgbClr val="FF0066"/>
                </a:solidFill>
                <a:effectLst>
                  <a:outerShdw blurRad="38100" dist="38100" dir="2700000" algn="tl">
                    <a:srgbClr val="000000">
                      <a:alpha val="43137"/>
                    </a:srgbClr>
                  </a:outerShdw>
                </a:effectLst>
              </a:rPr>
              <a:t> القائم على الأرملة والمسكين كالمجاهد في سبيل الله أو القائم الليل أو الصائم النهار</a:t>
            </a:r>
            <a:r>
              <a:rPr lang="ar-EG" sz="3600" b="1" dirty="0" smtClean="0">
                <a:solidFill>
                  <a:srgbClr val="FF0066"/>
                </a:solidFill>
                <a:effectLst>
                  <a:outerShdw blurRad="38100" dist="38100" dir="2700000" algn="tl">
                    <a:srgbClr val="000000">
                      <a:alpha val="43137"/>
                    </a:srgbClr>
                  </a:outerShdw>
                </a:effectLst>
              </a:rPr>
              <a:t>“</a:t>
            </a: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spd="med">
    <p:pull dir="u"/>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1438" y="285728"/>
            <a:ext cx="9001156" cy="6357981"/>
          </a:xfrm>
        </p:spPr>
        <p:txBody>
          <a:bodyPr>
            <a:noAutofit/>
          </a:bodyPr>
          <a:lstStyle/>
          <a:p>
            <a:pPr>
              <a:buNone/>
            </a:pPr>
            <a:r>
              <a:rPr lang="ar-SA" sz="3400" b="1" dirty="0" smtClean="0">
                <a:effectLst>
                  <a:outerShdw blurRad="38100" dist="38100" dir="2700000" algn="tl">
                    <a:srgbClr val="000000">
                      <a:alpha val="43137"/>
                    </a:srgbClr>
                  </a:outerShdw>
                </a:effectLst>
              </a:rPr>
              <a:t>وجلست مع اليتيم فنظرت في عينيه</a:t>
            </a:r>
            <a:r>
              <a:rPr lang="ar-EG" sz="3400" b="1" dirty="0" smtClean="0">
                <a:effectLst>
                  <a:outerShdw blurRad="38100" dist="38100" dir="2700000" algn="tl">
                    <a:srgbClr val="000000">
                      <a:alpha val="43137"/>
                    </a:srgbClr>
                  </a:outerShdw>
                </a:effectLst>
              </a:rPr>
              <a:t>..</a:t>
            </a:r>
          </a:p>
          <a:p>
            <a:pPr>
              <a:buNone/>
            </a:pPr>
            <a:r>
              <a:rPr lang="ar-SA" sz="3400" b="1" dirty="0" smtClean="0">
                <a:effectLst>
                  <a:outerShdw blurRad="38100" dist="38100" dir="2700000" algn="tl">
                    <a:srgbClr val="000000">
                      <a:alpha val="43137"/>
                    </a:srgbClr>
                  </a:outerShdw>
                </a:effectLst>
              </a:rPr>
              <a:t>فكأنه يسألني</a:t>
            </a:r>
            <a:r>
              <a:rPr lang="ar-EG" sz="3400" b="1" dirty="0" smtClean="0">
                <a:effectLst>
                  <a:outerShdw blurRad="38100" dist="38100" dir="2700000" algn="tl">
                    <a:srgbClr val="000000">
                      <a:alpha val="43137"/>
                    </a:srgbClr>
                  </a:outerShdw>
                </a:effectLst>
              </a:rPr>
              <a:t>..</a:t>
            </a:r>
          </a:p>
          <a:p>
            <a:pPr>
              <a:buNone/>
            </a:pPr>
            <a:r>
              <a:rPr lang="ar-SA" sz="3400" b="1" dirty="0" smtClean="0">
                <a:effectLst>
                  <a:outerShdw blurRad="38100" dist="38100" dir="2700000" algn="tl">
                    <a:srgbClr val="000000">
                      <a:alpha val="43137"/>
                    </a:srgbClr>
                  </a:outerShdw>
                </a:effectLst>
              </a:rPr>
              <a:t>وهل سأشتري له ثوباً جديداً ليلبسه في العيد؟</a:t>
            </a:r>
            <a:endParaRPr lang="ar-EG" sz="3400" b="1" dirty="0" smtClean="0">
              <a:effectLst>
                <a:outerShdw blurRad="38100" dist="38100" dir="2700000" algn="tl">
                  <a:srgbClr val="000000">
                    <a:alpha val="43137"/>
                  </a:srgbClr>
                </a:outerShdw>
              </a:effectLst>
            </a:endParaRPr>
          </a:p>
          <a:p>
            <a:pPr>
              <a:buNone/>
            </a:pPr>
            <a:r>
              <a:rPr lang="ar-SA" sz="3400" b="1" dirty="0" smtClean="0">
                <a:effectLst>
                  <a:outerShdw blurRad="38100" dist="38100" dir="2700000" algn="tl">
                    <a:srgbClr val="000000">
                      <a:alpha val="43137"/>
                    </a:srgbClr>
                  </a:outerShdw>
                </a:effectLst>
              </a:rPr>
              <a:t>فمسحت بيدي على رأس اليتيم</a:t>
            </a:r>
            <a:r>
              <a:rPr lang="ar-EG" sz="3400" b="1" dirty="0" smtClean="0">
                <a:effectLst>
                  <a:outerShdw blurRad="38100" dist="38100" dir="2700000" algn="tl">
                    <a:srgbClr val="000000">
                      <a:alpha val="43137"/>
                    </a:srgbClr>
                  </a:outerShdw>
                </a:effectLst>
              </a:rPr>
              <a:t>..</a:t>
            </a:r>
          </a:p>
          <a:p>
            <a:pPr>
              <a:buNone/>
            </a:pPr>
            <a:r>
              <a:rPr lang="ar-SA" sz="3400" b="1" dirty="0" smtClean="0">
                <a:effectLst>
                  <a:outerShdw blurRad="38100" dist="38100" dir="2700000" algn="tl">
                    <a:srgbClr val="000000">
                      <a:alpha val="43137"/>
                    </a:srgbClr>
                  </a:outerShdw>
                </a:effectLst>
              </a:rPr>
              <a:t>فإذا بقلبي يلين ودمعي يسيل</a:t>
            </a:r>
            <a:r>
              <a:rPr lang="ar-EG" sz="3400" b="1" dirty="0" smtClean="0">
                <a:effectLst>
                  <a:outerShdw blurRad="38100" dist="38100" dir="2700000" algn="tl">
                    <a:srgbClr val="000000">
                      <a:alpha val="43137"/>
                    </a:srgbClr>
                  </a:outerShdw>
                </a:effectLst>
              </a:rPr>
              <a:t>..</a:t>
            </a:r>
          </a:p>
          <a:p>
            <a:pPr>
              <a:buNone/>
            </a:pPr>
            <a:r>
              <a:rPr lang="ar-SA" sz="3400" b="1" dirty="0" smtClean="0">
                <a:effectLst>
                  <a:outerShdw blurRad="38100" dist="38100" dir="2700000" algn="tl">
                    <a:srgbClr val="000000">
                      <a:alpha val="43137"/>
                    </a:srgbClr>
                  </a:outerShdw>
                </a:effectLst>
              </a:rPr>
              <a:t> فذكرت قول الحبيب صلى الله عليه وسلم في المسند من حديث أبى هريرة</a:t>
            </a:r>
            <a:r>
              <a:rPr lang="ar-EG" sz="3400" b="1" dirty="0" smtClean="0">
                <a:effectLst>
                  <a:outerShdw blurRad="38100" dist="38100" dir="2700000" algn="tl">
                    <a:srgbClr val="000000">
                      <a:alpha val="43137"/>
                    </a:srgbClr>
                  </a:outerShdw>
                </a:effectLst>
              </a:rPr>
              <a:t>:</a:t>
            </a:r>
          </a:p>
          <a:p>
            <a:pPr algn="ctr">
              <a:buNone/>
            </a:pPr>
            <a:r>
              <a:rPr lang="ar-EG" sz="3400" b="1" dirty="0" smtClean="0">
                <a:solidFill>
                  <a:srgbClr val="FF0066"/>
                </a:solidFill>
                <a:effectLst>
                  <a:outerShdw blurRad="38100" dist="38100" dir="2700000" algn="tl">
                    <a:srgbClr val="000000">
                      <a:alpha val="43137"/>
                    </a:srgbClr>
                  </a:outerShdw>
                </a:effectLst>
              </a:rPr>
              <a:t>”</a:t>
            </a:r>
            <a:r>
              <a:rPr lang="ar-SA" sz="3400" b="1" dirty="0" smtClean="0">
                <a:solidFill>
                  <a:srgbClr val="FF0066"/>
                </a:solidFill>
                <a:effectLst>
                  <a:outerShdw blurRad="38100" dist="38100" dir="2700000" algn="tl">
                    <a:srgbClr val="000000">
                      <a:alpha val="43137"/>
                    </a:srgbClr>
                  </a:outerShdw>
                </a:effectLst>
              </a:rPr>
              <a:t> أن رجلاً شكى إلى رسول الله صلى الله عليه وسلم قسوة قلبه، فقال له صلى الله عليه وسلم؛ إن أردت تليين قلبك فأطعم المسكين وامسح على رأس اليتيم</a:t>
            </a:r>
            <a:r>
              <a:rPr lang="ar-EG" sz="3400" b="1" dirty="0" smtClean="0">
                <a:solidFill>
                  <a:srgbClr val="FF0066"/>
                </a:solidFill>
                <a:effectLst>
                  <a:outerShdw blurRad="38100" dist="38100" dir="2700000" algn="tl">
                    <a:srgbClr val="000000">
                      <a:alpha val="43137"/>
                    </a:srgbClr>
                  </a:outerShdw>
                </a:effectLst>
              </a:rPr>
              <a:t> </a:t>
            </a:r>
            <a:r>
              <a:rPr lang="ar-SA" sz="3400" b="1" dirty="0" smtClean="0">
                <a:solidFill>
                  <a:srgbClr val="FF0066"/>
                </a:solidFill>
                <a:effectLst>
                  <a:outerShdw blurRad="38100" dist="38100" dir="2700000" algn="tl">
                    <a:srgbClr val="000000">
                      <a:alpha val="43137"/>
                    </a:srgbClr>
                  </a:outerShdw>
                </a:effectLst>
              </a:rPr>
              <a:t>" </a:t>
            </a:r>
            <a:endParaRPr lang="en-US" sz="3400" b="1" dirty="0" smtClean="0">
              <a:solidFill>
                <a:srgbClr val="FF0066"/>
              </a:solidFill>
              <a:effectLst>
                <a:outerShdw blurRad="38100" dist="38100" dir="2700000" algn="tl">
                  <a:srgbClr val="000000">
                    <a:alpha val="43137"/>
                  </a:srgbClr>
                </a:outerShdw>
              </a:effectLst>
            </a:endParaRPr>
          </a:p>
          <a:p>
            <a:endParaRPr lang="ar-EG" sz="3400" b="1" dirty="0" smtClean="0">
              <a:effectLst>
                <a:outerShdw blurRad="38100" dist="38100" dir="2700000" algn="tl">
                  <a:srgbClr val="000000">
                    <a:alpha val="43137"/>
                  </a:srgbClr>
                </a:outerShdw>
              </a:effectLst>
            </a:endParaRPr>
          </a:p>
          <a:p>
            <a:endParaRPr lang="ar-EG" sz="3400" dirty="0" smtClean="0"/>
          </a:p>
          <a:p>
            <a:endParaRPr lang="ar-EG" sz="3400" dirty="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spd="med">
    <p:wedg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00448" y="-142892"/>
            <a:ext cx="8229600" cy="1143000"/>
          </a:xfrm>
        </p:spPr>
        <p:txBody>
          <a:bodyPr/>
          <a:lstStyle/>
          <a:p>
            <a:r>
              <a:rPr lang="ar-EG" b="1" dirty="0" smtClean="0">
                <a:solidFill>
                  <a:srgbClr val="FF0066"/>
                </a:solidFill>
                <a:effectLst>
                  <a:outerShdw blurRad="38100" dist="38100" dir="2700000" algn="tl">
                    <a:srgbClr val="000000">
                      <a:alpha val="43137"/>
                    </a:srgbClr>
                  </a:outerShdw>
                </a:effectLst>
              </a:rPr>
              <a:t>رمضـــــــــــــــان..</a:t>
            </a:r>
            <a:endParaRPr lang="ar-EG" b="1" dirty="0">
              <a:solidFill>
                <a:srgbClr val="FF0066"/>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571472" y="928670"/>
            <a:ext cx="8472518" cy="6357982"/>
          </a:xfrm>
        </p:spPr>
        <p:txBody>
          <a:bodyPr>
            <a:normAutofit/>
          </a:bodyPr>
          <a:lstStyle/>
          <a:p>
            <a:pPr>
              <a:buNone/>
            </a:pPr>
            <a:r>
              <a:rPr lang="en-US" sz="4000" b="1" dirty="0" smtClean="0">
                <a:effectLst>
                  <a:outerShdw blurRad="38100" dist="38100" dir="2700000" algn="tl">
                    <a:srgbClr val="000000">
                      <a:alpha val="43137"/>
                    </a:srgbClr>
                  </a:outerShdw>
                </a:effectLst>
              </a:rPr>
              <a:t> </a:t>
            </a:r>
            <a:r>
              <a:rPr lang="ar-BH" sz="4000" b="1" dirty="0" smtClean="0">
                <a:effectLst>
                  <a:outerShdw blurRad="38100" dist="38100" dir="2700000" algn="tl">
                    <a:srgbClr val="000000">
                      <a:alpha val="43137"/>
                    </a:srgbClr>
                  </a:outerShdw>
                </a:effectLst>
              </a:rPr>
              <a:t>ضيف عزيز جليل كريم</a:t>
            </a:r>
            <a:endParaRPr lang="ar-EG" sz="4000" b="1" dirty="0" smtClean="0">
              <a:effectLst>
                <a:outerShdw blurRad="38100" dist="38100" dir="2700000" algn="tl">
                  <a:srgbClr val="000000">
                    <a:alpha val="43137"/>
                  </a:srgbClr>
                </a:outerShdw>
              </a:effectLst>
            </a:endParaRPr>
          </a:p>
          <a:p>
            <a:pPr>
              <a:buNone/>
            </a:pPr>
            <a:r>
              <a:rPr lang="ar-BH" sz="4000" b="1" dirty="0" smtClean="0">
                <a:effectLst>
                  <a:outerShdw blurRad="38100" dist="38100" dir="2700000" algn="tl">
                    <a:srgbClr val="000000">
                      <a:alpha val="43137"/>
                    </a:srgbClr>
                  </a:outerShdw>
                </a:effectLst>
              </a:rPr>
              <a:t> يهل علينا بأنفاسه الخاشعة</a:t>
            </a:r>
            <a:r>
              <a:rPr lang="ar-EG" sz="4000" b="1" dirty="0" smtClean="0">
                <a:effectLst>
                  <a:outerShdw blurRad="38100" dist="38100" dir="2700000" algn="tl">
                    <a:srgbClr val="000000">
                      <a:alpha val="43137"/>
                    </a:srgbClr>
                  </a:outerShdw>
                </a:effectLst>
              </a:rPr>
              <a:t>..</a:t>
            </a:r>
          </a:p>
          <a:p>
            <a:pPr>
              <a:buNone/>
            </a:pPr>
            <a:r>
              <a:rPr lang="ar-BH" sz="4000" b="1" dirty="0" smtClean="0">
                <a:effectLst>
                  <a:outerShdw blurRad="38100" dist="38100" dir="2700000" algn="tl">
                    <a:srgbClr val="000000">
                      <a:alpha val="43137"/>
                    </a:srgbClr>
                  </a:outerShdw>
                </a:effectLst>
              </a:rPr>
              <a:t> وبرحماته الندية</a:t>
            </a:r>
            <a:r>
              <a:rPr lang="ar-EG" sz="4000" b="1" dirty="0" smtClean="0">
                <a:effectLst>
                  <a:outerShdw blurRad="38100" dist="38100" dir="2700000" algn="tl">
                    <a:srgbClr val="000000">
                      <a:alpha val="43137"/>
                    </a:srgbClr>
                  </a:outerShdw>
                </a:effectLst>
              </a:rPr>
              <a:t>..</a:t>
            </a:r>
          </a:p>
          <a:p>
            <a:pPr>
              <a:buNone/>
            </a:pPr>
            <a:r>
              <a:rPr lang="ar-BH" sz="4000" b="1" dirty="0" smtClean="0">
                <a:effectLst>
                  <a:outerShdw blurRad="38100" dist="38100" dir="2700000" algn="tl">
                    <a:srgbClr val="000000">
                      <a:alpha val="43137"/>
                    </a:srgbClr>
                  </a:outerShdw>
                </a:effectLst>
              </a:rPr>
              <a:t> والعاقل الذى يقدر كل شئ قدره</a:t>
            </a:r>
            <a:r>
              <a:rPr lang="ar-EG" sz="4000" b="1" dirty="0" smtClean="0">
                <a:effectLst>
                  <a:outerShdw blurRad="38100" dist="38100" dir="2700000" algn="tl">
                    <a:srgbClr val="000000">
                      <a:alpha val="43137"/>
                    </a:srgbClr>
                  </a:outerShdw>
                </a:effectLst>
              </a:rPr>
              <a:t>..</a:t>
            </a:r>
          </a:p>
          <a:p>
            <a:pPr>
              <a:buNone/>
            </a:pPr>
            <a:r>
              <a:rPr lang="ar-EG" sz="4000" b="1" dirty="0" smtClean="0">
                <a:effectLst>
                  <a:outerShdw blurRad="38100" dist="38100" dir="2700000" algn="tl">
                    <a:srgbClr val="000000">
                      <a:alpha val="43137"/>
                    </a:srgbClr>
                  </a:outerShdw>
                </a:effectLst>
              </a:rPr>
              <a:t> </a:t>
            </a:r>
            <a:r>
              <a:rPr lang="ar-BH" sz="4000" b="1" dirty="0" smtClean="0">
                <a:effectLst>
                  <a:outerShdw blurRad="38100" dist="38100" dir="2700000" algn="tl">
                    <a:srgbClr val="000000">
                      <a:alpha val="43137"/>
                    </a:srgbClr>
                  </a:outerShdw>
                </a:effectLst>
              </a:rPr>
              <a:t>هو</a:t>
            </a:r>
            <a:r>
              <a:rPr lang="ar-EG" sz="4000" b="1" dirty="0" smtClean="0">
                <a:effectLst>
                  <a:outerShdw blurRad="38100" dist="38100" dir="2700000" algn="tl">
                    <a:srgbClr val="000000">
                      <a:alpha val="43137"/>
                    </a:srgbClr>
                  </a:outerShdw>
                </a:effectLst>
              </a:rPr>
              <a:t> </a:t>
            </a:r>
            <a:r>
              <a:rPr lang="ar-BH" sz="4000" b="1" dirty="0" smtClean="0">
                <a:effectLst>
                  <a:outerShdw blurRad="38100" dist="38100" dir="2700000" algn="tl">
                    <a:srgbClr val="000000">
                      <a:alpha val="43137"/>
                    </a:srgbClr>
                  </a:outerShdw>
                </a:effectLst>
              </a:rPr>
              <a:t>الذى يستعد لضيفه</a:t>
            </a:r>
            <a:r>
              <a:rPr lang="ar-EG" sz="4000" b="1" dirty="0" smtClean="0">
                <a:effectLst>
                  <a:outerShdw blurRad="38100" dist="38100" dir="2700000" algn="tl">
                    <a:srgbClr val="000000">
                      <a:alpha val="43137"/>
                    </a:srgbClr>
                  </a:outerShdw>
                </a:effectLst>
              </a:rPr>
              <a:t>..</a:t>
            </a:r>
          </a:p>
          <a:p>
            <a:pPr>
              <a:buNone/>
            </a:pPr>
            <a:r>
              <a:rPr lang="ar-BH" sz="4000" b="1" dirty="0" smtClean="0">
                <a:effectLst>
                  <a:outerShdw blurRad="38100" dist="38100" dir="2700000" algn="tl">
                    <a:srgbClr val="000000">
                      <a:alpha val="43137"/>
                    </a:srgbClr>
                  </a:outerShdw>
                </a:effectLst>
              </a:rPr>
              <a:t> إن كان كبيرا كريما قبل نزول ضيفه عليه </a:t>
            </a:r>
            <a:r>
              <a:rPr lang="ar-EG" sz="4000" b="1" dirty="0" smtClean="0">
                <a:effectLst>
                  <a:outerShdw blurRad="38100" dist="38100" dir="2700000" algn="tl">
                    <a:srgbClr val="000000">
                      <a:alpha val="43137"/>
                    </a:srgbClr>
                  </a:outerShdw>
                </a:effectLst>
              </a:rPr>
              <a:t>..</a:t>
            </a:r>
            <a:endParaRPr lang="ar-EG" sz="4000" b="1" dirty="0">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spd="med">
    <p:zoom/>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2876" y="303229"/>
            <a:ext cx="8858280" cy="6126167"/>
          </a:xfrm>
        </p:spPr>
        <p:txBody>
          <a:bodyPr>
            <a:noAutofit/>
          </a:bodyPr>
          <a:lstStyle/>
          <a:p>
            <a:r>
              <a:rPr lang="ar-SA" sz="3600" b="1" dirty="0" smtClean="0">
                <a:solidFill>
                  <a:srgbClr val="FF0066"/>
                </a:solidFill>
                <a:effectLst>
                  <a:outerShdw blurRad="38100" dist="38100" dir="2700000" algn="tl">
                    <a:srgbClr val="000000">
                      <a:alpha val="43137"/>
                    </a:srgbClr>
                  </a:outerShdw>
                </a:effectLst>
              </a:rPr>
              <a:t>هكذا نحيا رمضان</a:t>
            </a:r>
            <a:r>
              <a:rPr lang="ar-EG" sz="3600" b="1" dirty="0" smtClean="0">
                <a:solidFill>
                  <a:srgbClr val="FF0066"/>
                </a:solidFill>
                <a:effectLst>
                  <a:outerShdw blurRad="38100" dist="38100" dir="2700000" algn="tl">
                    <a:srgbClr val="000000">
                      <a:alpha val="43137"/>
                    </a:srgbClr>
                  </a:outerShdw>
                </a:effectLst>
              </a:rPr>
              <a:t>..</a:t>
            </a:r>
            <a:r>
              <a:rPr lang="ar-SA" sz="3600" b="1" dirty="0" smtClean="0">
                <a:solidFill>
                  <a:srgbClr val="FF0066"/>
                </a:solidFill>
                <a:effectLst>
                  <a:outerShdw blurRad="38100" dist="38100" dir="2700000" algn="tl">
                    <a:srgbClr val="000000">
                      <a:alpha val="43137"/>
                    </a:srgbClr>
                  </a:outerShdw>
                </a:effectLst>
              </a:rPr>
              <a:t> فهو مدرسة تستثير الشفقة</a:t>
            </a:r>
            <a:r>
              <a:rPr lang="ar-EG" sz="3600" b="1" dirty="0" smtClean="0">
                <a:solidFill>
                  <a:srgbClr val="FF0066"/>
                </a:solidFill>
                <a:effectLst>
                  <a:outerShdw blurRad="38100" dist="38100" dir="2700000" algn="tl">
                    <a:srgbClr val="000000">
                      <a:alpha val="43137"/>
                    </a:srgbClr>
                  </a:outerShdw>
                </a:effectLst>
              </a:rPr>
              <a:t>..</a:t>
            </a:r>
            <a:r>
              <a:rPr lang="ar-SA" sz="3600" b="1" dirty="0" smtClean="0">
                <a:solidFill>
                  <a:srgbClr val="FF0066"/>
                </a:solidFill>
                <a:effectLst>
                  <a:outerShdw blurRad="38100" dist="38100" dir="2700000" algn="tl">
                    <a:srgbClr val="000000">
                      <a:alpha val="43137"/>
                    </a:srgbClr>
                  </a:outerShdw>
                </a:effectLst>
              </a:rPr>
              <a:t> </a:t>
            </a:r>
            <a:endParaRPr lang="ar-EG" sz="3600" b="1" dirty="0" smtClean="0">
              <a:solidFill>
                <a:srgbClr val="FF0066"/>
              </a:solidFill>
              <a:effectLst>
                <a:outerShdw blurRad="38100" dist="38100" dir="2700000" algn="tl">
                  <a:srgbClr val="000000">
                    <a:alpha val="43137"/>
                  </a:srgbClr>
                </a:outerShdw>
              </a:effectLst>
            </a:endParaRPr>
          </a:p>
          <a:p>
            <a:pPr>
              <a:buNone/>
            </a:pPr>
            <a:r>
              <a:rPr lang="ar-SA" sz="3600" b="1" dirty="0" smtClean="0">
                <a:solidFill>
                  <a:srgbClr val="FF0066"/>
                </a:solidFill>
                <a:effectLst>
                  <a:outerShdw blurRad="38100" dist="38100" dir="2700000" algn="tl">
                    <a:srgbClr val="000000">
                      <a:alpha val="43137"/>
                    </a:srgbClr>
                  </a:outerShdw>
                </a:effectLst>
              </a:rPr>
              <a:t>وتحض على الصدقة</a:t>
            </a:r>
            <a:r>
              <a:rPr lang="ar-EG" sz="3600" b="1" dirty="0" smtClean="0">
                <a:solidFill>
                  <a:srgbClr val="FF0066"/>
                </a:solidFill>
                <a:effectLst>
                  <a:outerShdw blurRad="38100" dist="38100" dir="2700000" algn="tl">
                    <a:srgbClr val="000000">
                      <a:alpha val="43137"/>
                    </a:srgbClr>
                  </a:outerShdw>
                </a:effectLst>
              </a:rPr>
              <a:t>..</a:t>
            </a:r>
            <a:r>
              <a:rPr lang="ar-SA" sz="3600" b="1" dirty="0" smtClean="0">
                <a:solidFill>
                  <a:srgbClr val="FF0066"/>
                </a:solidFill>
                <a:effectLst>
                  <a:outerShdw blurRad="38100" dist="38100" dir="2700000" algn="tl">
                    <a:srgbClr val="000000">
                      <a:alpha val="43137"/>
                    </a:srgbClr>
                  </a:outerShdw>
                </a:effectLst>
              </a:rPr>
              <a:t> وهو شهر يعلمنا الجود والإحسان</a:t>
            </a:r>
            <a:r>
              <a:rPr lang="ar-EG" sz="3600" b="1" dirty="0" smtClean="0">
                <a:solidFill>
                  <a:srgbClr val="FF0066"/>
                </a:solidFill>
                <a:effectLst>
                  <a:outerShdw blurRad="38100" dist="38100" dir="2700000" algn="tl">
                    <a:srgbClr val="000000">
                      <a:alpha val="43137"/>
                    </a:srgbClr>
                  </a:outerShdw>
                </a:effectLst>
              </a:rPr>
              <a:t>..</a:t>
            </a:r>
          </a:p>
          <a:p>
            <a:pPr algn="ctr">
              <a:buNone/>
            </a:pPr>
            <a:r>
              <a:rPr lang="ar-SA" sz="3600" b="1" dirty="0" smtClean="0">
                <a:effectLst>
                  <a:outerShdw blurRad="38100" dist="38100" dir="2700000" algn="tl">
                    <a:srgbClr val="000000">
                      <a:alpha val="43137"/>
                    </a:srgbClr>
                  </a:outerShdw>
                </a:effectLst>
              </a:rPr>
              <a:t>"وما تنفقوا من خير فلأنفسكم". </a:t>
            </a:r>
            <a:endParaRPr lang="ar-EG" sz="3600" b="1" dirty="0" smtClean="0">
              <a:effectLst>
                <a:outerShdw blurRad="38100" dist="38100" dir="2700000" algn="tl">
                  <a:srgbClr val="000000">
                    <a:alpha val="43137"/>
                  </a:srgbClr>
                </a:outerShdw>
              </a:effectLst>
            </a:endParaRPr>
          </a:p>
          <a:p>
            <a:r>
              <a:rPr lang="ar-SA" sz="3600" b="1" u="sng" dirty="0" smtClean="0">
                <a:solidFill>
                  <a:srgbClr val="FF0066"/>
                </a:solidFill>
                <a:effectLst>
                  <a:outerShdw blurRad="38100" dist="38100" dir="2700000" algn="tl">
                    <a:srgbClr val="000000">
                      <a:alpha val="43137"/>
                    </a:srgbClr>
                  </a:outerShdw>
                </a:effectLst>
              </a:rPr>
              <a:t>كان ابن عمر رضى الله عنهما</a:t>
            </a:r>
            <a:r>
              <a:rPr lang="ar-EG" sz="3600" b="1" u="sng" dirty="0" smtClean="0">
                <a:solidFill>
                  <a:srgbClr val="FF0066"/>
                </a:solidFill>
                <a:effectLst>
                  <a:outerShdw blurRad="38100" dist="38100" dir="2700000" algn="tl">
                    <a:srgbClr val="000000">
                      <a:alpha val="43137"/>
                    </a:srgbClr>
                  </a:outerShdw>
                </a:effectLst>
              </a:rPr>
              <a:t>:</a:t>
            </a:r>
          </a:p>
          <a:p>
            <a:pPr>
              <a:buNone/>
            </a:pPr>
            <a:r>
              <a:rPr lang="ar-SA" sz="3600" b="1" dirty="0" smtClean="0">
                <a:effectLst>
                  <a:outerShdw blurRad="38100" dist="38100" dir="2700000" algn="tl">
                    <a:srgbClr val="000000">
                      <a:alpha val="43137"/>
                    </a:srgbClr>
                  </a:outerShdw>
                </a:effectLst>
              </a:rPr>
              <a:t> "يصوم ولا يفطر إلا مع المساكين، فإذا منعه أهله</a:t>
            </a:r>
            <a:endParaRPr lang="ar-EG" sz="3600" b="1" dirty="0" smtClean="0">
              <a:effectLst>
                <a:outerShdw blurRad="38100" dist="38100" dir="2700000" algn="tl">
                  <a:srgbClr val="000000">
                    <a:alpha val="43137"/>
                  </a:srgbClr>
                </a:outerShdw>
              </a:effectLst>
            </a:endParaRPr>
          </a:p>
          <a:p>
            <a:pPr>
              <a:buNone/>
            </a:pPr>
            <a:r>
              <a:rPr lang="ar-SA" sz="3600" b="1" dirty="0" smtClean="0">
                <a:effectLst>
                  <a:outerShdw blurRad="38100" dist="38100" dir="2700000" algn="tl">
                    <a:srgbClr val="000000">
                      <a:alpha val="43137"/>
                    </a:srgbClr>
                  </a:outerShdw>
                </a:effectLst>
              </a:rPr>
              <a:t> عنهم لم يتعشى تلك الليلة”</a:t>
            </a:r>
            <a:endParaRPr lang="ar-EG" sz="3600" b="1" dirty="0" smtClean="0">
              <a:effectLst>
                <a:outerShdw blurRad="38100" dist="38100" dir="2700000" algn="tl">
                  <a:srgbClr val="000000">
                    <a:alpha val="43137"/>
                  </a:srgbClr>
                </a:outerShdw>
              </a:effectLst>
            </a:endParaRPr>
          </a:p>
          <a:p>
            <a:r>
              <a:rPr lang="ar-SA" sz="3600" b="1" u="sng" dirty="0" smtClean="0">
                <a:solidFill>
                  <a:srgbClr val="FF0066"/>
                </a:solidFill>
                <a:effectLst>
                  <a:outerShdw blurRad="38100" dist="38100" dir="2700000" algn="tl">
                    <a:srgbClr val="000000">
                      <a:alpha val="43137"/>
                    </a:srgbClr>
                  </a:outerShdw>
                </a:effectLst>
              </a:rPr>
              <a:t>وجاء سائل إلى الإمام أحمد</a:t>
            </a:r>
            <a:r>
              <a:rPr lang="ar-EG" sz="3600" b="1" u="sng" dirty="0" smtClean="0">
                <a:solidFill>
                  <a:srgbClr val="FF0066"/>
                </a:solidFill>
                <a:effectLst>
                  <a:outerShdw blurRad="38100" dist="38100" dir="2700000" algn="tl">
                    <a:srgbClr val="000000">
                      <a:alpha val="43137"/>
                    </a:srgbClr>
                  </a:outerShdw>
                </a:effectLst>
              </a:rPr>
              <a:t>:</a:t>
            </a:r>
          </a:p>
          <a:p>
            <a:pPr>
              <a:buNone/>
            </a:pPr>
            <a:r>
              <a:rPr lang="ar-SA" sz="3600" b="1" dirty="0" smtClean="0">
                <a:effectLst>
                  <a:outerShdw blurRad="38100" dist="38100" dir="2700000" algn="tl">
                    <a:srgbClr val="000000">
                      <a:alpha val="43137"/>
                    </a:srgbClr>
                  </a:outerShdw>
                </a:effectLst>
              </a:rPr>
              <a:t> "فرفع إليه رغيفين كان يعدهما لفطره ثم نام جائعاً، ثم أصبح صائماً</a:t>
            </a:r>
            <a:r>
              <a:rPr lang="ar-EG" sz="3600" b="1" dirty="0" smtClean="0">
                <a:effectLst>
                  <a:outerShdw blurRad="38100" dist="38100" dir="2700000" algn="tl">
                    <a:srgbClr val="000000">
                      <a:alpha val="43137"/>
                    </a:srgbClr>
                  </a:outerShdw>
                </a:effectLst>
              </a:rPr>
              <a:t>“</a:t>
            </a:r>
            <a:endParaRPr lang="ar-EG" sz="3600" b="1" dirty="0">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spd="med">
    <p:wedg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20" y="285728"/>
            <a:ext cx="8643998" cy="6357982"/>
          </a:xfrm>
        </p:spPr>
        <p:txBody>
          <a:bodyPr>
            <a:normAutofit/>
          </a:bodyPr>
          <a:lstStyle/>
          <a:p>
            <a:r>
              <a:rPr lang="ar-SA" sz="3600" b="1" u="sng" dirty="0" smtClean="0">
                <a:solidFill>
                  <a:srgbClr val="FF0066"/>
                </a:solidFill>
                <a:effectLst>
                  <a:outerShdw blurRad="38100" dist="38100" dir="2700000" algn="tl">
                    <a:srgbClr val="000000">
                      <a:alpha val="43137"/>
                    </a:srgbClr>
                  </a:outerShdw>
                </a:effectLst>
              </a:rPr>
              <a:t>وعُلم أن عائشة رضى الله عنها أم المؤمنين</a:t>
            </a:r>
            <a:r>
              <a:rPr lang="ar-EG" sz="3600" b="1" u="sng" dirty="0" smtClean="0">
                <a:solidFill>
                  <a:srgbClr val="FF0066"/>
                </a:solidFill>
                <a:effectLst>
                  <a:outerShdw blurRad="38100" dist="38100" dir="2700000" algn="tl">
                    <a:srgbClr val="000000">
                      <a:alpha val="43137"/>
                    </a:srgbClr>
                  </a:outerShdw>
                </a:effectLst>
              </a:rPr>
              <a:t>:</a:t>
            </a:r>
          </a:p>
          <a:p>
            <a:pPr>
              <a:buNone/>
            </a:pPr>
            <a:r>
              <a:rPr lang="ar-SA" sz="3600" b="1" dirty="0" smtClean="0">
                <a:effectLst>
                  <a:outerShdw blurRad="38100" dist="38100" dir="2700000" algn="tl">
                    <a:srgbClr val="000000">
                      <a:alpha val="43137"/>
                    </a:srgbClr>
                  </a:outerShdw>
                </a:effectLst>
              </a:rPr>
              <a:t> "أنفقت في يوم واحد 100 ألف درهم وهى صائمة، فقالت لها خادمتها؛ لو أبقيت لنا ما نفطر به اليوم، فقالت عائشة؛ لو ذكرتني لفعلت".</a:t>
            </a:r>
            <a:endParaRPr lang="ar-EG" sz="3600" b="1" dirty="0" smtClean="0">
              <a:effectLst>
                <a:outerShdw blurRad="38100" dist="38100" dir="2700000" algn="tl">
                  <a:srgbClr val="000000">
                    <a:alpha val="43137"/>
                  </a:srgbClr>
                </a:outerShdw>
              </a:effectLst>
            </a:endParaRPr>
          </a:p>
          <a:p>
            <a:pPr>
              <a:buNone/>
            </a:pPr>
            <a:endParaRPr lang="ar-EG" sz="1400" b="1" dirty="0" smtClean="0">
              <a:effectLst>
                <a:outerShdw blurRad="38100" dist="38100" dir="2700000" algn="tl">
                  <a:srgbClr val="000000">
                    <a:alpha val="43137"/>
                  </a:srgbClr>
                </a:outerShdw>
              </a:effectLst>
            </a:endParaRPr>
          </a:p>
          <a:p>
            <a:pPr>
              <a:buNone/>
            </a:pPr>
            <a:r>
              <a:rPr lang="ar-SA" sz="3600" b="1" dirty="0" smtClean="0">
                <a:effectLst>
                  <a:outerShdw blurRad="38100" dist="38100" dir="2700000" algn="tl">
                    <a:srgbClr val="000000">
                      <a:alpha val="43137"/>
                    </a:srgbClr>
                  </a:outerShdw>
                </a:effectLst>
              </a:rPr>
              <a:t>سبحان الله! ما هذه الروحانية العجيبة</a:t>
            </a:r>
            <a:r>
              <a:rPr lang="ar-EG" sz="3600" b="1" dirty="0" smtClean="0">
                <a:effectLst>
                  <a:outerShdw blurRad="38100" dist="38100" dir="2700000" algn="tl">
                    <a:srgbClr val="000000">
                      <a:alpha val="43137"/>
                    </a:srgbClr>
                  </a:outerShdw>
                </a:effectLst>
              </a:rPr>
              <a:t>..</a:t>
            </a:r>
          </a:p>
          <a:p>
            <a:pPr>
              <a:buNone/>
            </a:pPr>
            <a:r>
              <a:rPr lang="ar-SA" sz="3600" b="1" dirty="0" smtClean="0">
                <a:effectLst>
                  <a:outerShdw blurRad="38100" dist="38100" dir="2700000" algn="tl">
                    <a:srgbClr val="000000">
                      <a:alpha val="43137"/>
                    </a:srgbClr>
                  </a:outerShdw>
                </a:effectLst>
              </a:rPr>
              <a:t> وما هذا السمو المذهل في النفس الصائمة</a:t>
            </a:r>
            <a:r>
              <a:rPr lang="ar-EG" sz="3600" b="1" dirty="0" smtClean="0">
                <a:effectLst>
                  <a:outerShdw blurRad="38100" dist="38100" dir="2700000" algn="tl">
                    <a:srgbClr val="000000">
                      <a:alpha val="43137"/>
                    </a:srgbClr>
                  </a:outerShdw>
                </a:effectLst>
              </a:rPr>
              <a:t>..</a:t>
            </a:r>
          </a:p>
          <a:p>
            <a:pPr>
              <a:buNone/>
            </a:pPr>
            <a:r>
              <a:rPr lang="ar-SA" sz="3600" b="1" dirty="0" smtClean="0">
                <a:effectLst>
                  <a:outerShdw blurRad="38100" dist="38100" dir="2700000" algn="tl">
                    <a:srgbClr val="000000">
                      <a:alpha val="43137"/>
                    </a:srgbClr>
                  </a:outerShdw>
                </a:effectLst>
              </a:rPr>
              <a:t> حتى أنها تنسى حاجتها ومطالبها وكأنها لا تذكر </a:t>
            </a:r>
            <a:endParaRPr lang="ar-EG" sz="3600" b="1" dirty="0" smtClean="0">
              <a:effectLst>
                <a:outerShdw blurRad="38100" dist="38100" dir="2700000" algn="tl">
                  <a:srgbClr val="000000">
                    <a:alpha val="43137"/>
                  </a:srgbClr>
                </a:outerShdw>
              </a:effectLst>
            </a:endParaRPr>
          </a:p>
          <a:p>
            <a:pPr>
              <a:buNone/>
            </a:pPr>
            <a:r>
              <a:rPr lang="ar-SA" sz="3600" b="1" dirty="0" smtClean="0">
                <a:effectLst>
                  <a:outerShdw blurRad="38100" dist="38100" dir="2700000" algn="tl">
                    <a:srgbClr val="000000">
                      <a:alpha val="43137"/>
                    </a:srgbClr>
                  </a:outerShdw>
                </a:effectLst>
              </a:rPr>
              <a:t>إلا أمتها وحاجات الفقراء أو المحتاجين.</a:t>
            </a:r>
            <a:r>
              <a:rPr lang="ar-EG" sz="3600" b="1" dirty="0" smtClean="0">
                <a:effectLst>
                  <a:outerShdw blurRad="38100" dist="38100" dir="2700000" algn="tl">
                    <a:srgbClr val="000000">
                      <a:alpha val="43137"/>
                    </a:srgbClr>
                  </a:outerShdw>
                </a:effectLst>
              </a:rPr>
              <a:t>.</a:t>
            </a:r>
            <a:endParaRPr lang="en-US" sz="3600" b="1" dirty="0" smtClean="0">
              <a:effectLst>
                <a:outerShdw blurRad="38100" dist="38100" dir="2700000" algn="tl">
                  <a:srgbClr val="000000">
                    <a:alpha val="43137"/>
                  </a:srgbClr>
                </a:outerShdw>
              </a:effectLst>
            </a:endParaRPr>
          </a:p>
          <a:p>
            <a:pPr>
              <a:buNone/>
            </a:pPr>
            <a:r>
              <a:rPr lang="ar-SA" sz="3600" b="1" dirty="0" smtClean="0">
                <a:effectLst>
                  <a:outerShdw blurRad="38100" dist="38100" dir="2700000" algn="tl">
                    <a:srgbClr val="000000">
                      <a:alpha val="43137"/>
                    </a:srgbClr>
                  </a:outerShdw>
                </a:effectLst>
              </a:rPr>
              <a:t> </a:t>
            </a:r>
            <a:endParaRPr lang="en-US" sz="3600" b="1" dirty="0" smtClean="0">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spd="med">
    <p:wedg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20" y="285727"/>
            <a:ext cx="8643998" cy="6286545"/>
          </a:xfrm>
        </p:spPr>
        <p:txBody>
          <a:bodyPr>
            <a:normAutofit/>
          </a:bodyPr>
          <a:lstStyle/>
          <a:p>
            <a:r>
              <a:rPr lang="ar-SA" sz="3500" b="1" u="sng" dirty="0" smtClean="0">
                <a:solidFill>
                  <a:srgbClr val="FF0066"/>
                </a:solidFill>
                <a:effectLst>
                  <a:outerShdw blurRad="38100" dist="38100" dir="2700000" algn="tl">
                    <a:srgbClr val="000000">
                      <a:alpha val="43137"/>
                    </a:srgbClr>
                  </a:outerShdw>
                </a:effectLst>
              </a:rPr>
              <a:t>يا معشر العاصين</a:t>
            </a:r>
            <a:r>
              <a:rPr lang="ar-EG" sz="3500" b="1" u="sng" dirty="0" smtClean="0">
                <a:solidFill>
                  <a:srgbClr val="FF0066"/>
                </a:solidFill>
                <a:effectLst>
                  <a:outerShdw blurRad="38100" dist="38100" dir="2700000" algn="tl">
                    <a:srgbClr val="000000">
                      <a:alpha val="43137"/>
                    </a:srgbClr>
                  </a:outerShdw>
                </a:effectLst>
              </a:rPr>
              <a:t>..</a:t>
            </a:r>
          </a:p>
          <a:p>
            <a:pPr>
              <a:buNone/>
            </a:pPr>
            <a:r>
              <a:rPr lang="ar-SA" sz="3500" b="1" dirty="0" smtClean="0">
                <a:effectLst>
                  <a:outerShdw blurRad="38100" dist="38100" dir="2700000" algn="tl">
                    <a:srgbClr val="000000">
                      <a:alpha val="43137"/>
                    </a:srgbClr>
                  </a:outerShdw>
                </a:effectLst>
              </a:rPr>
              <a:t> لا بأس من قلب خُمِّر وجُمِّر وقُسّي وتبلَّد</a:t>
            </a:r>
            <a:r>
              <a:rPr lang="ar-EG" sz="3500" b="1" dirty="0" smtClean="0">
                <a:effectLst>
                  <a:outerShdw blurRad="38100" dist="38100" dir="2700000" algn="tl">
                    <a:srgbClr val="000000">
                      <a:alpha val="43137"/>
                    </a:srgbClr>
                  </a:outerShdw>
                </a:effectLst>
              </a:rPr>
              <a:t>..</a:t>
            </a:r>
          </a:p>
          <a:p>
            <a:pPr>
              <a:buNone/>
            </a:pPr>
            <a:r>
              <a:rPr lang="ar-SA" sz="3500" b="1" dirty="0" smtClean="0">
                <a:effectLst>
                  <a:outerShdw blurRad="38100" dist="38100" dir="2700000" algn="tl">
                    <a:srgbClr val="000000">
                      <a:alpha val="43137"/>
                    </a:srgbClr>
                  </a:outerShdw>
                </a:effectLst>
              </a:rPr>
              <a:t> فإنه يمكن أن تدب فيه الحياة</a:t>
            </a:r>
            <a:r>
              <a:rPr lang="ar-EG" sz="3500" b="1" dirty="0" smtClean="0">
                <a:effectLst>
                  <a:outerShdw blurRad="38100" dist="38100" dir="2700000" algn="tl">
                    <a:srgbClr val="000000">
                      <a:alpha val="43137"/>
                    </a:srgbClr>
                  </a:outerShdw>
                </a:effectLst>
              </a:rPr>
              <a:t>..</a:t>
            </a:r>
          </a:p>
          <a:p>
            <a:pPr>
              <a:buNone/>
            </a:pPr>
            <a:r>
              <a:rPr lang="ar-SA" sz="3500" b="1" dirty="0" smtClean="0">
                <a:effectLst>
                  <a:outerShdw blurRad="38100" dist="38100" dir="2700000" algn="tl">
                    <a:srgbClr val="000000">
                      <a:alpha val="43137"/>
                    </a:srgbClr>
                  </a:outerShdw>
                </a:effectLst>
              </a:rPr>
              <a:t> ويمكن أن يشرق فيه النور</a:t>
            </a:r>
            <a:r>
              <a:rPr lang="ar-EG" sz="3500" b="1" dirty="0" smtClean="0">
                <a:effectLst>
                  <a:outerShdw blurRad="38100" dist="38100" dir="2700000" algn="tl">
                    <a:srgbClr val="000000">
                      <a:alpha val="43137"/>
                    </a:srgbClr>
                  </a:outerShdw>
                </a:effectLst>
              </a:rPr>
              <a:t>..</a:t>
            </a:r>
          </a:p>
          <a:p>
            <a:pPr>
              <a:buNone/>
            </a:pPr>
            <a:r>
              <a:rPr lang="ar-SA" sz="3500" b="1" dirty="0" smtClean="0">
                <a:effectLst>
                  <a:outerShdw blurRad="38100" dist="38100" dir="2700000" algn="tl">
                    <a:srgbClr val="000000">
                      <a:alpha val="43137"/>
                    </a:srgbClr>
                  </a:outerShdw>
                </a:effectLst>
              </a:rPr>
              <a:t> ويمكن أن يخشع لذكر الله</a:t>
            </a:r>
            <a:r>
              <a:rPr lang="ar-EG" sz="3500" b="1" dirty="0" smtClean="0">
                <a:effectLst>
                  <a:outerShdw blurRad="38100" dist="38100" dir="2700000" algn="tl">
                    <a:srgbClr val="000000">
                      <a:alpha val="43137"/>
                    </a:srgbClr>
                  </a:outerShdw>
                </a:effectLst>
              </a:rPr>
              <a:t>..</a:t>
            </a:r>
          </a:p>
          <a:p>
            <a:pPr>
              <a:buNone/>
            </a:pPr>
            <a:r>
              <a:rPr lang="ar-SA" sz="3500" b="1" dirty="0" smtClean="0">
                <a:effectLst>
                  <a:outerShdw blurRad="38100" dist="38100" dir="2700000" algn="tl">
                    <a:srgbClr val="000000">
                      <a:alpha val="43137"/>
                    </a:srgbClr>
                  </a:outerShdw>
                </a:effectLst>
              </a:rPr>
              <a:t> فنحن في شهر رمضان.. شهر التوبة والغفران</a:t>
            </a:r>
            <a:r>
              <a:rPr lang="ar-EG" sz="3500" b="1" dirty="0" smtClean="0">
                <a:effectLst>
                  <a:outerShdw blurRad="38100" dist="38100" dir="2700000" algn="tl">
                    <a:srgbClr val="000000">
                      <a:alpha val="43137"/>
                    </a:srgbClr>
                  </a:outerShdw>
                </a:effectLst>
              </a:rPr>
              <a:t>..</a:t>
            </a:r>
          </a:p>
          <a:p>
            <a:pPr>
              <a:buNone/>
            </a:pPr>
            <a:r>
              <a:rPr lang="ar-SA" sz="3500" b="1" dirty="0" smtClean="0">
                <a:effectLst>
                  <a:outerShdw blurRad="38100" dist="38100" dir="2700000" algn="tl">
                    <a:srgbClr val="000000">
                      <a:alpha val="43137"/>
                    </a:srgbClr>
                  </a:outerShdw>
                </a:effectLst>
              </a:rPr>
              <a:t>شهر تصفيد الشياطين وفتح أبواب الجنان</a:t>
            </a:r>
            <a:r>
              <a:rPr lang="ar-EG" sz="3500" b="1" dirty="0" smtClean="0">
                <a:effectLst>
                  <a:outerShdw blurRad="38100" dist="38100" dir="2700000" algn="tl">
                    <a:srgbClr val="000000">
                      <a:alpha val="43137"/>
                    </a:srgbClr>
                  </a:outerShdw>
                </a:effectLst>
              </a:rPr>
              <a:t>..</a:t>
            </a:r>
          </a:p>
          <a:p>
            <a:pPr>
              <a:buNone/>
            </a:pPr>
            <a:r>
              <a:rPr lang="ar-SA" sz="3500" b="1" dirty="0" smtClean="0">
                <a:effectLst>
                  <a:outerShdw blurRad="38100" dist="38100" dir="2700000" algn="tl">
                    <a:srgbClr val="000000">
                      <a:alpha val="43137"/>
                    </a:srgbClr>
                  </a:outerShdw>
                </a:effectLst>
              </a:rPr>
              <a:t>وإغلاق أبواب النيران</a:t>
            </a:r>
            <a:r>
              <a:rPr lang="ar-EG" sz="3500" b="1" dirty="0" smtClean="0">
                <a:effectLst>
                  <a:outerShdw blurRad="38100" dist="38100" dir="2700000" algn="tl">
                    <a:srgbClr val="000000">
                      <a:alpha val="43137"/>
                    </a:srgbClr>
                  </a:outerShdw>
                </a:effectLst>
              </a:rPr>
              <a:t>..</a:t>
            </a:r>
          </a:p>
          <a:p>
            <a:pPr>
              <a:buNone/>
            </a:pPr>
            <a:r>
              <a:rPr lang="ar-SA" sz="3500" b="1" dirty="0" smtClean="0">
                <a:effectLst>
                  <a:outerShdw blurRad="38100" dist="38100" dir="2700000" algn="tl">
                    <a:srgbClr val="000000">
                      <a:alpha val="43137"/>
                    </a:srgbClr>
                  </a:outerShdw>
                </a:effectLst>
              </a:rPr>
              <a:t> والله يحي الأرض بعد موتها فتنبت وتزهر.. </a:t>
            </a:r>
            <a:endParaRPr lang="en-US" sz="3500" b="1" dirty="0" smtClean="0">
              <a:effectLst>
                <a:outerShdw blurRad="38100" dist="38100" dir="2700000" algn="tl">
                  <a:srgbClr val="000000">
                    <a:alpha val="43137"/>
                  </a:srgbClr>
                </a:outerShdw>
              </a:effectLst>
            </a:endParaRPr>
          </a:p>
          <a:p>
            <a:endParaRPr lang="ar-EG" sz="3500" b="1" dirty="0">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spd="med">
    <p:wedg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5000"/>
            <a:lum/>
          </a:blip>
          <a:srcRect/>
          <a:stretch>
            <a:fillRect l="-2000" b="-25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00034" y="642918"/>
            <a:ext cx="8229600" cy="5840439"/>
          </a:xfrm>
        </p:spPr>
        <p:txBody>
          <a:bodyPr>
            <a:normAutofit/>
          </a:bodyPr>
          <a:lstStyle/>
          <a:p>
            <a:pPr algn="ctr">
              <a:buNone/>
            </a:pPr>
            <a:r>
              <a:rPr lang="ar-SA" sz="4400" b="1" dirty="0" smtClean="0">
                <a:solidFill>
                  <a:schemeClr val="bg2">
                    <a:lumMod val="25000"/>
                  </a:schemeClr>
                </a:solidFill>
                <a:effectLst>
                  <a:outerShdw blurRad="38100" dist="38100" dir="2700000" algn="tl">
                    <a:srgbClr val="000000">
                      <a:alpha val="43137"/>
                    </a:srgbClr>
                  </a:outerShdw>
                </a:effectLst>
              </a:rPr>
              <a:t>كيف نصنع إذا نودي بالرحيل وما تأهبنا؟</a:t>
            </a:r>
            <a:endParaRPr lang="ar-EG" sz="4400" b="1" dirty="0" smtClean="0">
              <a:solidFill>
                <a:schemeClr val="bg2">
                  <a:lumMod val="25000"/>
                </a:schemeClr>
              </a:solidFill>
              <a:effectLst>
                <a:outerShdw blurRad="38100" dist="38100" dir="2700000" algn="tl">
                  <a:srgbClr val="000000">
                    <a:alpha val="43137"/>
                  </a:srgbClr>
                </a:outerShdw>
              </a:effectLst>
            </a:endParaRPr>
          </a:p>
          <a:p>
            <a:pPr algn="ctr">
              <a:buNone/>
            </a:pPr>
            <a:r>
              <a:rPr lang="ar-SA" sz="4400" b="1" dirty="0" smtClean="0">
                <a:solidFill>
                  <a:schemeClr val="bg2">
                    <a:lumMod val="25000"/>
                  </a:schemeClr>
                </a:solidFill>
                <a:effectLst>
                  <a:outerShdw blurRad="38100" dist="38100" dir="2700000" algn="tl">
                    <a:srgbClr val="000000">
                      <a:alpha val="43137"/>
                    </a:srgbClr>
                  </a:outerShdw>
                </a:effectLst>
              </a:rPr>
              <a:t>ألسنا الذين بارزنا بالكبائر وما راقبنا؟ </a:t>
            </a:r>
            <a:endParaRPr lang="ar-EG" sz="4400" b="1" dirty="0" smtClean="0">
              <a:solidFill>
                <a:schemeClr val="bg2">
                  <a:lumMod val="25000"/>
                </a:schemeClr>
              </a:solidFill>
              <a:effectLst>
                <a:outerShdw blurRad="38100" dist="38100" dir="2700000" algn="tl">
                  <a:srgbClr val="000000">
                    <a:alpha val="43137"/>
                  </a:srgbClr>
                </a:outerShdw>
              </a:effectLst>
            </a:endParaRPr>
          </a:p>
          <a:p>
            <a:pPr algn="ctr">
              <a:buNone/>
            </a:pPr>
            <a:r>
              <a:rPr lang="ar-SA" sz="4400" b="1" dirty="0" smtClean="0">
                <a:solidFill>
                  <a:srgbClr val="FF0066"/>
                </a:solidFill>
                <a:effectLst>
                  <a:outerShdw blurRad="38100" dist="38100" dir="2700000" algn="tl">
                    <a:srgbClr val="000000">
                      <a:alpha val="43137"/>
                    </a:srgbClr>
                  </a:outerShdw>
                </a:effectLst>
              </a:rPr>
              <a:t>يا معشر المذنبين.. </a:t>
            </a:r>
            <a:endParaRPr lang="ar-EG" sz="4400" b="1" dirty="0" smtClean="0">
              <a:solidFill>
                <a:srgbClr val="FF0066"/>
              </a:solidFill>
              <a:effectLst>
                <a:outerShdw blurRad="38100" dist="38100" dir="2700000" algn="tl">
                  <a:srgbClr val="000000">
                    <a:alpha val="43137"/>
                  </a:srgbClr>
                </a:outerShdw>
              </a:effectLst>
            </a:endParaRPr>
          </a:p>
          <a:p>
            <a:pPr algn="ctr">
              <a:buNone/>
            </a:pPr>
            <a:r>
              <a:rPr lang="ar-SA" sz="4400" b="1" dirty="0" smtClean="0">
                <a:solidFill>
                  <a:schemeClr val="bg2">
                    <a:lumMod val="25000"/>
                  </a:schemeClr>
                </a:solidFill>
                <a:effectLst>
                  <a:outerShdw blurRad="38100" dist="38100" dir="2700000" algn="tl">
                    <a:srgbClr val="000000">
                      <a:alpha val="43137"/>
                    </a:srgbClr>
                  </a:outerShdw>
                </a:effectLst>
              </a:rPr>
              <a:t>لنبسط لسان الاعتذار</a:t>
            </a:r>
            <a:r>
              <a:rPr lang="ar-EG" sz="4400" b="1" dirty="0" smtClean="0">
                <a:solidFill>
                  <a:schemeClr val="bg2">
                    <a:lumMod val="25000"/>
                  </a:schemeClr>
                </a:solidFill>
                <a:effectLst>
                  <a:outerShdw blurRad="38100" dist="38100" dir="2700000" algn="tl">
                    <a:srgbClr val="000000">
                      <a:alpha val="43137"/>
                    </a:srgbClr>
                  </a:outerShdw>
                </a:effectLst>
              </a:rPr>
              <a:t>..</a:t>
            </a:r>
          </a:p>
          <a:p>
            <a:pPr algn="ctr">
              <a:buNone/>
            </a:pPr>
            <a:r>
              <a:rPr lang="ar-SA" sz="4400" b="1" dirty="0" smtClean="0">
                <a:solidFill>
                  <a:schemeClr val="bg2">
                    <a:lumMod val="25000"/>
                  </a:schemeClr>
                </a:solidFill>
                <a:effectLst>
                  <a:outerShdw blurRad="38100" dist="38100" dir="2700000" algn="tl">
                    <a:srgbClr val="000000">
                      <a:alpha val="43137"/>
                    </a:srgbClr>
                  </a:outerShdw>
                </a:effectLst>
              </a:rPr>
              <a:t>ونظهر العجز والافتقار</a:t>
            </a:r>
            <a:r>
              <a:rPr lang="ar-EG" sz="4400" b="1" dirty="0" smtClean="0">
                <a:solidFill>
                  <a:schemeClr val="bg2">
                    <a:lumMod val="25000"/>
                  </a:schemeClr>
                </a:solidFill>
                <a:effectLst>
                  <a:outerShdw blurRad="38100" dist="38100" dir="2700000" algn="tl">
                    <a:srgbClr val="000000">
                      <a:alpha val="43137"/>
                    </a:srgbClr>
                  </a:outerShdw>
                </a:effectLst>
              </a:rPr>
              <a:t>..</a:t>
            </a:r>
          </a:p>
          <a:p>
            <a:pPr algn="ctr">
              <a:buNone/>
            </a:pPr>
            <a:r>
              <a:rPr lang="ar-SA" sz="4400" b="1" dirty="0" smtClean="0">
                <a:solidFill>
                  <a:srgbClr val="FF0066"/>
                </a:solidFill>
                <a:effectLst>
                  <a:outerShdw blurRad="38100" dist="38100" dir="2700000" algn="tl">
                    <a:srgbClr val="000000">
                      <a:alpha val="43137"/>
                    </a:srgbClr>
                  </a:outerShdw>
                </a:effectLst>
              </a:rPr>
              <a:t>وليردد كل واحد منا..</a:t>
            </a:r>
            <a:endParaRPr lang="en-US" sz="4400" b="1" dirty="0" smtClean="0">
              <a:solidFill>
                <a:srgbClr val="FF0066"/>
              </a:solidFill>
              <a:effectLst>
                <a:outerShdw blurRad="38100" dist="38100" dir="2700000" algn="tl">
                  <a:srgbClr val="000000">
                    <a:alpha val="43137"/>
                  </a:srgbClr>
                </a:outerShdw>
              </a:effectLst>
            </a:endParaRPr>
          </a:p>
          <a:p>
            <a:pPr algn="ctr"/>
            <a:endParaRPr lang="ar-EG" sz="4400" b="1" dirty="0">
              <a:solidFill>
                <a:schemeClr val="bg2">
                  <a:lumMod val="25000"/>
                </a:schemeClr>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spd="med">
    <p:wedg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5000"/>
            <a:lum/>
          </a:blip>
          <a:srcRect/>
          <a:stretch>
            <a:fillRect l="-2000" b="-25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42876" y="71414"/>
            <a:ext cx="8929718" cy="6858024"/>
          </a:xfrm>
        </p:spPr>
        <p:txBody>
          <a:bodyPr>
            <a:noAutofit/>
          </a:bodyPr>
          <a:lstStyle/>
          <a:p>
            <a:r>
              <a:rPr lang="ar-SA" sz="3600" b="1" dirty="0" smtClean="0">
                <a:effectLst>
                  <a:outerShdw blurRad="38100" dist="38100" dir="2700000" algn="tl">
                    <a:srgbClr val="000000">
                      <a:alpha val="43137"/>
                    </a:srgbClr>
                  </a:outerShdw>
                </a:effectLst>
              </a:rPr>
              <a:t>إلهي لئن خبْتُ وطردتني فمن </a:t>
            </a:r>
            <a:endParaRPr lang="ar-EG" sz="3600" b="1" dirty="0" smtClean="0">
              <a:effectLst>
                <a:outerShdw blurRad="38100" dist="38100" dir="2700000" algn="tl">
                  <a:srgbClr val="000000">
                    <a:alpha val="43137"/>
                  </a:srgbClr>
                </a:outerShdw>
              </a:effectLst>
            </a:endParaRPr>
          </a:p>
          <a:p>
            <a:pPr>
              <a:buNone/>
            </a:pPr>
            <a:r>
              <a:rPr lang="ar-EG" sz="3600" b="1" dirty="0" smtClean="0">
                <a:effectLst>
                  <a:outerShdw blurRad="38100" dist="38100" dir="2700000" algn="tl">
                    <a:srgbClr val="000000">
                      <a:alpha val="43137"/>
                    </a:srgbClr>
                  </a:outerShdw>
                </a:effectLst>
              </a:rPr>
              <a:t>                                  </a:t>
            </a:r>
            <a:r>
              <a:rPr lang="ar-SA" sz="3600" b="1" dirty="0" smtClean="0">
                <a:effectLst>
                  <a:outerShdw blurRad="38100" dist="38100" dir="2700000" algn="tl">
                    <a:srgbClr val="000000">
                      <a:alpha val="43137"/>
                    </a:srgbClr>
                  </a:outerShdw>
                </a:effectLst>
              </a:rPr>
              <a:t>ذا الذي أرجو ومن ذا أشفّع</a:t>
            </a:r>
            <a:r>
              <a:rPr lang="ar-EG" sz="3600" b="1" dirty="0" smtClean="0">
                <a:effectLst>
                  <a:outerShdw blurRad="38100" dist="38100" dir="2700000" algn="tl">
                    <a:srgbClr val="000000">
                      <a:alpha val="43137"/>
                    </a:srgbClr>
                  </a:outerShdw>
                </a:effectLst>
              </a:rPr>
              <a:t>..</a:t>
            </a:r>
            <a:endParaRPr lang="en-US" sz="3600" b="1" dirty="0" smtClean="0">
              <a:effectLst>
                <a:outerShdw blurRad="38100" dist="38100" dir="2700000" algn="tl">
                  <a:srgbClr val="000000">
                    <a:alpha val="43137"/>
                  </a:srgbClr>
                </a:outerShdw>
              </a:effectLst>
            </a:endParaRPr>
          </a:p>
          <a:p>
            <a:r>
              <a:rPr lang="ar-SA" sz="3600" b="1" dirty="0" smtClean="0">
                <a:effectLst>
                  <a:outerShdw blurRad="38100" dist="38100" dir="2700000" algn="tl">
                    <a:srgbClr val="000000">
                      <a:alpha val="43137"/>
                    </a:srgbClr>
                  </a:outerShdw>
                </a:effectLst>
              </a:rPr>
              <a:t>إلهي ترى حالي وفقرى وفاقتي </a:t>
            </a:r>
            <a:endParaRPr lang="ar-EG" sz="3600" b="1" dirty="0" smtClean="0">
              <a:effectLst>
                <a:outerShdw blurRad="38100" dist="38100" dir="2700000" algn="tl">
                  <a:srgbClr val="000000">
                    <a:alpha val="43137"/>
                  </a:srgbClr>
                </a:outerShdw>
              </a:effectLst>
            </a:endParaRPr>
          </a:p>
          <a:p>
            <a:pPr>
              <a:buNone/>
            </a:pPr>
            <a:r>
              <a:rPr lang="ar-EG" sz="3600" b="1" dirty="0" smtClean="0">
                <a:effectLst>
                  <a:outerShdw blurRad="38100" dist="38100" dir="2700000" algn="tl">
                    <a:srgbClr val="000000">
                      <a:alpha val="43137"/>
                    </a:srgbClr>
                  </a:outerShdw>
                </a:effectLst>
              </a:rPr>
              <a:t>                                </a:t>
            </a:r>
            <a:r>
              <a:rPr lang="ar-SA" sz="3600" b="1" dirty="0" smtClean="0">
                <a:effectLst>
                  <a:outerShdw blurRad="38100" dist="38100" dir="2700000" algn="tl">
                    <a:srgbClr val="000000">
                      <a:alpha val="43137"/>
                    </a:srgbClr>
                  </a:outerShdw>
                </a:effectLst>
              </a:rPr>
              <a:t> وأنت مناجاتي الخفية تسمع</a:t>
            </a:r>
            <a:r>
              <a:rPr lang="ar-EG" sz="3600" b="1" dirty="0" smtClean="0">
                <a:effectLst>
                  <a:outerShdw blurRad="38100" dist="38100" dir="2700000" algn="tl">
                    <a:srgbClr val="000000">
                      <a:alpha val="43137"/>
                    </a:srgbClr>
                  </a:outerShdw>
                </a:effectLst>
              </a:rPr>
              <a:t>..</a:t>
            </a:r>
            <a:endParaRPr lang="en-US" sz="3600" b="1" dirty="0" smtClean="0">
              <a:effectLst>
                <a:outerShdw blurRad="38100" dist="38100" dir="2700000" algn="tl">
                  <a:srgbClr val="000000">
                    <a:alpha val="43137"/>
                  </a:srgbClr>
                </a:outerShdw>
              </a:effectLst>
            </a:endParaRPr>
          </a:p>
          <a:p>
            <a:r>
              <a:rPr lang="ar-SA" sz="3600" b="1" dirty="0" smtClean="0">
                <a:effectLst>
                  <a:outerShdw blurRad="38100" dist="38100" dir="2700000" algn="tl">
                    <a:srgbClr val="000000">
                      <a:alpha val="43137"/>
                    </a:srgbClr>
                  </a:outerShdw>
                </a:effectLst>
              </a:rPr>
              <a:t>إلهي فلا تقطع رجائي ولا تزغ </a:t>
            </a:r>
            <a:endParaRPr lang="ar-EG" sz="3600" b="1" dirty="0" smtClean="0">
              <a:effectLst>
                <a:outerShdw blurRad="38100" dist="38100" dir="2700000" algn="tl">
                  <a:srgbClr val="000000">
                    <a:alpha val="43137"/>
                  </a:srgbClr>
                </a:outerShdw>
              </a:effectLst>
            </a:endParaRPr>
          </a:p>
          <a:p>
            <a:pPr>
              <a:buNone/>
            </a:pPr>
            <a:r>
              <a:rPr lang="ar-EG" sz="3600" b="1" dirty="0" smtClean="0">
                <a:effectLst>
                  <a:outerShdw blurRad="38100" dist="38100" dir="2700000" algn="tl">
                    <a:srgbClr val="000000">
                      <a:alpha val="43137"/>
                    </a:srgbClr>
                  </a:outerShdw>
                </a:effectLst>
              </a:rPr>
              <a:t>                          </a:t>
            </a:r>
            <a:r>
              <a:rPr lang="ar-SA" sz="3600" b="1" dirty="0" smtClean="0">
                <a:effectLst>
                  <a:outerShdw blurRad="38100" dist="38100" dir="2700000" algn="tl">
                    <a:srgbClr val="000000">
                      <a:alpha val="43137"/>
                    </a:srgbClr>
                  </a:outerShdw>
                </a:effectLst>
              </a:rPr>
              <a:t> </a:t>
            </a:r>
            <a:r>
              <a:rPr lang="ar-EG" sz="3600" b="1" dirty="0" smtClean="0">
                <a:effectLst>
                  <a:outerShdw blurRad="38100" dist="38100" dir="2700000" algn="tl">
                    <a:srgbClr val="000000">
                      <a:alpha val="43137"/>
                    </a:srgbClr>
                  </a:outerShdw>
                </a:effectLst>
              </a:rPr>
              <a:t>   </a:t>
            </a:r>
            <a:r>
              <a:rPr lang="ar-SA" sz="3600" b="1" dirty="0" smtClean="0">
                <a:effectLst>
                  <a:outerShdw blurRad="38100" dist="38100" dir="2700000" algn="tl">
                    <a:srgbClr val="000000">
                      <a:alpha val="43137"/>
                    </a:srgbClr>
                  </a:outerShdw>
                </a:effectLst>
              </a:rPr>
              <a:t>فؤادي فلي في جل جودك مطمع</a:t>
            </a:r>
            <a:r>
              <a:rPr lang="ar-EG" sz="3600" b="1" dirty="0" smtClean="0">
                <a:effectLst>
                  <a:outerShdw blurRad="38100" dist="38100" dir="2700000" algn="tl">
                    <a:srgbClr val="000000">
                      <a:alpha val="43137"/>
                    </a:srgbClr>
                  </a:outerShdw>
                </a:effectLst>
              </a:rPr>
              <a:t>..</a:t>
            </a:r>
            <a:r>
              <a:rPr lang="ar-SA" sz="3600" b="1" dirty="0" smtClean="0">
                <a:effectLst>
                  <a:outerShdw blurRad="38100" dist="38100" dir="2700000" algn="tl">
                    <a:srgbClr val="000000">
                      <a:alpha val="43137"/>
                    </a:srgbClr>
                  </a:outerShdw>
                </a:effectLst>
              </a:rPr>
              <a:t> </a:t>
            </a:r>
            <a:endParaRPr lang="en-US" sz="3600" b="1" dirty="0" smtClean="0">
              <a:effectLst>
                <a:outerShdw blurRad="38100" dist="38100" dir="2700000" algn="tl">
                  <a:srgbClr val="000000">
                    <a:alpha val="43137"/>
                  </a:srgbClr>
                </a:outerShdw>
              </a:effectLst>
            </a:endParaRPr>
          </a:p>
          <a:p>
            <a:r>
              <a:rPr lang="ar-SA" sz="3600" b="1" dirty="0" smtClean="0">
                <a:effectLst>
                  <a:outerShdw blurRad="38100" dist="38100" dir="2700000" algn="tl">
                    <a:srgbClr val="000000">
                      <a:alpha val="43137"/>
                    </a:srgbClr>
                  </a:outerShdw>
                </a:effectLst>
              </a:rPr>
              <a:t>إلهي أجرني من عذابك إنني </a:t>
            </a:r>
            <a:endParaRPr lang="ar-EG" sz="3600" b="1" dirty="0" smtClean="0">
              <a:effectLst>
                <a:outerShdw blurRad="38100" dist="38100" dir="2700000" algn="tl">
                  <a:srgbClr val="000000">
                    <a:alpha val="43137"/>
                  </a:srgbClr>
                </a:outerShdw>
              </a:effectLst>
            </a:endParaRPr>
          </a:p>
          <a:p>
            <a:pPr>
              <a:buNone/>
            </a:pPr>
            <a:r>
              <a:rPr lang="ar-EG" sz="3600" b="1" dirty="0" smtClean="0">
                <a:effectLst>
                  <a:outerShdw blurRad="38100" dist="38100" dir="2700000" algn="tl">
                    <a:srgbClr val="000000">
                      <a:alpha val="43137"/>
                    </a:srgbClr>
                  </a:outerShdw>
                </a:effectLst>
              </a:rPr>
              <a:t>                             </a:t>
            </a:r>
            <a:r>
              <a:rPr lang="ar-SA" sz="3600" b="1" dirty="0" smtClean="0">
                <a:effectLst>
                  <a:outerShdw blurRad="38100" dist="38100" dir="2700000" algn="tl">
                    <a:srgbClr val="000000">
                      <a:alpha val="43137"/>
                    </a:srgbClr>
                  </a:outerShdw>
                </a:effectLst>
              </a:rPr>
              <a:t> </a:t>
            </a:r>
            <a:r>
              <a:rPr lang="ar-EG" sz="3600" b="1" dirty="0" smtClean="0">
                <a:effectLst>
                  <a:outerShdw blurRad="38100" dist="38100" dir="2700000" algn="tl">
                    <a:srgbClr val="000000">
                      <a:alpha val="43137"/>
                    </a:srgbClr>
                  </a:outerShdw>
                </a:effectLst>
              </a:rPr>
              <a:t>  </a:t>
            </a:r>
            <a:r>
              <a:rPr lang="ar-SA" sz="3600" b="1" dirty="0" smtClean="0">
                <a:effectLst>
                  <a:outerShdw blurRad="38100" dist="38100" dir="2700000" algn="tl">
                    <a:srgbClr val="000000">
                      <a:alpha val="43137"/>
                    </a:srgbClr>
                  </a:outerShdw>
                </a:effectLst>
              </a:rPr>
              <a:t>أسير ذليلاً خائفاً لك أخضع</a:t>
            </a:r>
            <a:r>
              <a:rPr lang="ar-EG" sz="3600" b="1" dirty="0" smtClean="0">
                <a:effectLst>
                  <a:outerShdw blurRad="38100" dist="38100" dir="2700000" algn="tl">
                    <a:srgbClr val="000000">
                      <a:alpha val="43137"/>
                    </a:srgbClr>
                  </a:outerShdw>
                </a:effectLst>
              </a:rPr>
              <a:t>..</a:t>
            </a:r>
            <a:endParaRPr lang="en-US" sz="3600" b="1" dirty="0" smtClean="0">
              <a:effectLst>
                <a:outerShdw blurRad="38100" dist="38100" dir="2700000" algn="tl">
                  <a:srgbClr val="000000">
                    <a:alpha val="43137"/>
                  </a:srgbClr>
                </a:outerShdw>
              </a:effectLst>
            </a:endParaRPr>
          </a:p>
          <a:p>
            <a:r>
              <a:rPr lang="ar-SA" sz="3600" b="1" dirty="0" smtClean="0">
                <a:effectLst>
                  <a:outerShdw blurRad="38100" dist="38100" dir="2700000" algn="tl">
                    <a:srgbClr val="000000">
                      <a:alpha val="43137"/>
                    </a:srgbClr>
                  </a:outerShdw>
                </a:effectLst>
              </a:rPr>
              <a:t>إلهي لئن جلت وجمت خطيئتي </a:t>
            </a:r>
            <a:endParaRPr lang="ar-EG" sz="3600" b="1" dirty="0" smtClean="0">
              <a:effectLst>
                <a:outerShdw blurRad="38100" dist="38100" dir="2700000" algn="tl">
                  <a:srgbClr val="000000">
                    <a:alpha val="43137"/>
                  </a:srgbClr>
                </a:outerShdw>
              </a:effectLst>
            </a:endParaRPr>
          </a:p>
          <a:p>
            <a:pPr>
              <a:buNone/>
            </a:pPr>
            <a:r>
              <a:rPr lang="ar-EG" sz="3600" b="1" dirty="0" smtClean="0">
                <a:effectLst>
                  <a:outerShdw blurRad="38100" dist="38100" dir="2700000" algn="tl">
                    <a:srgbClr val="000000">
                      <a:alpha val="43137"/>
                    </a:srgbClr>
                  </a:outerShdw>
                </a:effectLst>
              </a:rPr>
              <a:t>                                </a:t>
            </a:r>
            <a:r>
              <a:rPr lang="ar-SA" sz="3600" b="1" dirty="0" smtClean="0">
                <a:effectLst>
                  <a:outerShdw blurRad="38100" dist="38100" dir="2700000" algn="tl">
                    <a:srgbClr val="000000">
                      <a:alpha val="43137"/>
                    </a:srgbClr>
                  </a:outerShdw>
                </a:effectLst>
              </a:rPr>
              <a:t> فعفوك من ذنبي أجل وأوسع</a:t>
            </a:r>
            <a:r>
              <a:rPr lang="ar-EG" sz="3600" b="1" dirty="0" smtClean="0">
                <a:effectLst>
                  <a:outerShdw blurRad="38100" dist="38100" dir="2700000" algn="tl">
                    <a:srgbClr val="000000">
                      <a:alpha val="43137"/>
                    </a:srgbClr>
                  </a:outerShdw>
                </a:effectLst>
              </a:rPr>
              <a:t>..</a:t>
            </a:r>
            <a:endParaRPr lang="en-US" sz="3600" b="1" dirty="0" smtClean="0">
              <a:effectLst>
                <a:outerShdw blurRad="38100" dist="38100" dir="2700000" algn="tl">
                  <a:srgbClr val="000000">
                    <a:alpha val="43137"/>
                  </a:srgbClr>
                </a:outerShdw>
              </a:effectLst>
            </a:endParaRPr>
          </a:p>
          <a:p>
            <a:pPr>
              <a:buNone/>
            </a:pPr>
            <a:endParaRPr lang="ar-EG" sz="3600" b="1" dirty="0">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60032" y="6133300"/>
            <a:ext cx="1080120" cy="680076"/>
          </a:xfrm>
          <a:prstGeom prst="rect">
            <a:avLst/>
          </a:prstGeom>
        </p:spPr>
      </p:pic>
    </p:spTree>
  </p:cSld>
  <p:clrMapOvr>
    <a:masterClrMapping/>
  </p:clrMapOvr>
  <p:transition spd="med">
    <p:strips dir="ru"/>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86200" y="71414"/>
            <a:ext cx="8229600" cy="1143000"/>
          </a:xfrm>
        </p:spPr>
        <p:txBody>
          <a:bodyPr>
            <a:normAutofit/>
          </a:bodyPr>
          <a:lstStyle/>
          <a:p>
            <a:r>
              <a:rPr lang="ar-SA" sz="5400" b="1" u="sng" dirty="0" smtClean="0">
                <a:solidFill>
                  <a:srgbClr val="FF0066"/>
                </a:solidFill>
                <a:effectLst>
                  <a:outerShdw blurRad="38100" dist="38100" dir="2700000" algn="tl">
                    <a:srgbClr val="000000">
                      <a:alpha val="43137"/>
                    </a:srgbClr>
                  </a:outerShdw>
                </a:effectLst>
              </a:rPr>
              <a:t>الخاتمة</a:t>
            </a:r>
            <a:endParaRPr lang="en-US" sz="5400" b="1" u="sng" dirty="0">
              <a:solidFill>
                <a:srgbClr val="FF0066"/>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285720" y="1142985"/>
            <a:ext cx="8686800" cy="4983182"/>
          </a:xfrm>
        </p:spPr>
        <p:txBody>
          <a:bodyPr>
            <a:normAutofit/>
          </a:bodyPr>
          <a:lstStyle/>
          <a:p>
            <a:r>
              <a:rPr lang="ar-SA" sz="3600" b="1" dirty="0" smtClean="0">
                <a:effectLst>
                  <a:outerShdw blurRad="38100" dist="38100" dir="2700000" algn="tl">
                    <a:srgbClr val="000000">
                      <a:alpha val="43137"/>
                    </a:srgbClr>
                  </a:outerShdw>
                </a:effectLst>
              </a:rPr>
              <a:t>أيها الأحبة</a:t>
            </a:r>
            <a:r>
              <a:rPr lang="en-US" sz="3600" b="1" dirty="0" smtClean="0">
                <a:effectLst>
                  <a:outerShdw blurRad="38100" dist="38100" dir="2700000" algn="tl">
                    <a:srgbClr val="000000">
                      <a:alpha val="43137"/>
                    </a:srgbClr>
                  </a:outerShdw>
                </a:effectLst>
              </a:rPr>
              <a:t>..</a:t>
            </a:r>
          </a:p>
          <a:p>
            <a:pPr>
              <a:buNone/>
            </a:pPr>
            <a:r>
              <a:rPr lang="ar-SA" sz="3600" b="1" dirty="0" smtClean="0">
                <a:effectLst>
                  <a:outerShdw blurRad="38100" dist="38100" dir="2700000" algn="tl">
                    <a:srgbClr val="000000">
                      <a:alpha val="43137"/>
                    </a:srgbClr>
                  </a:outerShdw>
                </a:effectLst>
              </a:rPr>
              <a:t>هكذا نحي</a:t>
            </a:r>
            <a:r>
              <a:rPr lang="ar-EG" sz="3600" b="1" dirty="0" smtClean="0">
                <a:effectLst>
                  <a:outerShdw blurRad="38100" dist="38100" dir="2700000" algn="tl">
                    <a:srgbClr val="000000">
                      <a:alpha val="43137"/>
                    </a:srgbClr>
                  </a:outerShdw>
                </a:effectLst>
              </a:rPr>
              <a:t>ي</a:t>
            </a:r>
            <a:r>
              <a:rPr lang="ar-SA" sz="3600" b="1" dirty="0" smtClean="0">
                <a:effectLst>
                  <a:outerShdw blurRad="38100" dist="38100" dir="2700000" algn="tl">
                    <a:srgbClr val="000000">
                      <a:alpha val="43137"/>
                    </a:srgbClr>
                  </a:outerShdw>
                </a:effectLst>
              </a:rPr>
              <a:t> رمضان</a:t>
            </a:r>
            <a:r>
              <a:rPr lang="en-US" sz="3600" b="1" dirty="0" smtClean="0">
                <a:effectLst>
                  <a:outerShdw blurRad="38100" dist="38100" dir="2700000" algn="tl">
                    <a:srgbClr val="000000">
                      <a:alpha val="43137"/>
                    </a:srgbClr>
                  </a:outerShdw>
                </a:effectLst>
              </a:rPr>
              <a:t>..</a:t>
            </a:r>
          </a:p>
          <a:p>
            <a:pPr>
              <a:buNone/>
            </a:pPr>
            <a:r>
              <a:rPr lang="ar-SA" sz="3600" b="1" dirty="0" smtClean="0">
                <a:effectLst>
                  <a:outerShdw blurRad="38100" dist="38100" dir="2700000" algn="tl">
                    <a:srgbClr val="000000">
                      <a:alpha val="43137"/>
                    </a:srgbClr>
                  </a:outerShdw>
                </a:effectLst>
              </a:rPr>
              <a:t>عندما نفهم حقيقة الصيام ونشعر بحلاوة الإيمان</a:t>
            </a:r>
            <a:r>
              <a:rPr lang="ar-EG" sz="3600" b="1" dirty="0" smtClean="0">
                <a:effectLst>
                  <a:outerShdw blurRad="38100" dist="38100" dir="2700000" algn="tl">
                    <a:srgbClr val="000000">
                      <a:alpha val="43137"/>
                    </a:srgbClr>
                  </a:outerShdw>
                </a:effectLst>
              </a:rPr>
              <a:t>..</a:t>
            </a:r>
          </a:p>
          <a:p>
            <a:pPr>
              <a:buNone/>
            </a:pPr>
            <a:r>
              <a:rPr lang="ar-SA" sz="3600" b="1" dirty="0" smtClean="0">
                <a:effectLst>
                  <a:outerShdw blurRad="38100" dist="38100" dir="2700000" algn="tl">
                    <a:srgbClr val="000000">
                      <a:alpha val="43137"/>
                    </a:srgbClr>
                  </a:outerShdw>
                </a:effectLst>
              </a:rPr>
              <a:t>هذه الأحاسيس الجميلة والمشاعر النبيلة</a:t>
            </a:r>
            <a:r>
              <a:rPr lang="ar-EG" sz="3600" b="1" dirty="0" smtClean="0">
                <a:effectLst>
                  <a:outerShdw blurRad="38100" dist="38100" dir="2700000" algn="tl">
                    <a:srgbClr val="000000">
                      <a:alpha val="43137"/>
                    </a:srgbClr>
                  </a:outerShdw>
                </a:effectLst>
              </a:rPr>
              <a:t>..</a:t>
            </a:r>
          </a:p>
          <a:p>
            <a:pPr>
              <a:buNone/>
            </a:pPr>
            <a:r>
              <a:rPr lang="ar-SA" sz="3600" b="1" dirty="0" smtClean="0">
                <a:effectLst>
                  <a:outerShdw blurRad="38100" dist="38100" dir="2700000" algn="tl">
                    <a:srgbClr val="000000">
                      <a:alpha val="43137"/>
                    </a:srgbClr>
                  </a:outerShdw>
                </a:effectLst>
              </a:rPr>
              <a:t>هذه الروحانية السنوية</a:t>
            </a:r>
            <a:r>
              <a:rPr lang="ar-EG" sz="3600" b="1" dirty="0" smtClean="0">
                <a:effectLst>
                  <a:outerShdw blurRad="38100" dist="38100" dir="2700000" algn="tl">
                    <a:srgbClr val="000000">
                      <a:alpha val="43137"/>
                    </a:srgbClr>
                  </a:outerShdw>
                </a:effectLst>
              </a:rPr>
              <a:t>..</a:t>
            </a:r>
          </a:p>
          <a:p>
            <a:pPr>
              <a:buNone/>
            </a:pPr>
            <a:r>
              <a:rPr lang="ar-SA" sz="3600" b="1" dirty="0" smtClean="0">
                <a:effectLst>
                  <a:outerShdw blurRad="38100" dist="38100" dir="2700000" algn="tl">
                    <a:srgbClr val="000000">
                      <a:alpha val="43137"/>
                    </a:srgbClr>
                  </a:outerShdw>
                </a:effectLst>
              </a:rPr>
              <a:t>ما هي إن شاء الله إلا عاجل بشرى المؤمن</a:t>
            </a:r>
            <a:r>
              <a:rPr lang="ar-EG" sz="3600" b="1" dirty="0" smtClean="0">
                <a:effectLst>
                  <a:outerShdw blurRad="38100" dist="38100" dir="2700000" algn="tl">
                    <a:srgbClr val="000000">
                      <a:alpha val="43137"/>
                    </a:srgbClr>
                  </a:outerShdw>
                </a:effectLst>
              </a:rPr>
              <a:t>..</a:t>
            </a:r>
          </a:p>
          <a:p>
            <a:pPr>
              <a:buNone/>
            </a:pPr>
            <a:r>
              <a:rPr lang="ar-SA" sz="3600" b="1" dirty="0" smtClean="0">
                <a:effectLst>
                  <a:outerShdw blurRad="38100" dist="38100" dir="2700000" algn="tl">
                    <a:srgbClr val="000000">
                      <a:alpha val="43137"/>
                    </a:srgbClr>
                  </a:outerShdw>
                </a:effectLst>
              </a:rPr>
              <a:t>فسبحان من أشهد عباده جنته قبل لقاءه</a:t>
            </a:r>
            <a:r>
              <a:rPr lang="ar-EG" sz="3600" b="1" dirty="0" smtClean="0">
                <a:effectLst>
                  <a:outerShdw blurRad="38100" dist="38100" dir="2700000" algn="tl">
                    <a:srgbClr val="000000">
                      <a:alpha val="43137"/>
                    </a:srgbClr>
                  </a:outerShdw>
                </a:effectLst>
              </a:rPr>
              <a:t>!!</a:t>
            </a:r>
            <a:endParaRPr lang="ar-EG" sz="3600" b="1" dirty="0">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spd="med">
    <p:strips dir="ru"/>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2844" y="946147"/>
            <a:ext cx="9001156" cy="5911877"/>
          </a:xfrm>
        </p:spPr>
        <p:txBody>
          <a:bodyPr>
            <a:normAutofit/>
          </a:bodyPr>
          <a:lstStyle/>
          <a:p>
            <a:r>
              <a:rPr lang="ar-SA" sz="4400" b="1" dirty="0" smtClean="0">
                <a:effectLst>
                  <a:outerShdw blurRad="38100" dist="38100" dir="2700000" algn="tl">
                    <a:srgbClr val="000000">
                      <a:alpha val="43137"/>
                    </a:srgbClr>
                  </a:outerShdw>
                </a:effectLst>
              </a:rPr>
              <a:t>أما الحلاوة الحقيقية فيكفى قول الحق عز جل</a:t>
            </a:r>
            <a:r>
              <a:rPr lang="ar-EG" sz="4400" b="1" dirty="0" smtClean="0">
                <a:effectLst>
                  <a:outerShdw blurRad="38100" dist="38100" dir="2700000" algn="tl">
                    <a:srgbClr val="000000">
                      <a:alpha val="43137"/>
                    </a:srgbClr>
                  </a:outerShdw>
                </a:effectLst>
              </a:rPr>
              <a:t>..</a:t>
            </a:r>
          </a:p>
          <a:p>
            <a:pPr algn="ctr">
              <a:buNone/>
            </a:pPr>
            <a:r>
              <a:rPr lang="ar-SA" sz="7200" b="1" u="sng" dirty="0" smtClean="0">
                <a:solidFill>
                  <a:srgbClr val="FF0066"/>
                </a:solidFill>
                <a:effectLst>
                  <a:outerShdw blurRad="38100" dist="38100" dir="2700000" algn="tl">
                    <a:srgbClr val="000000">
                      <a:alpha val="43137"/>
                    </a:srgbClr>
                  </a:outerShdw>
                </a:effectLst>
              </a:rPr>
              <a:t>"فلا تعلم نفس ما أخفى لهم من قرة أعين جزاءاً بما كانوا يعملون"</a:t>
            </a:r>
            <a:endParaRPr lang="en-US" sz="7200" b="1" u="sng" dirty="0" smtClean="0">
              <a:solidFill>
                <a:srgbClr val="FF0066"/>
              </a:solidFill>
              <a:effectLst>
                <a:outerShdw blurRad="38100" dist="38100" dir="2700000" algn="tl">
                  <a:srgbClr val="000000">
                    <a:alpha val="43137"/>
                  </a:srgbClr>
                </a:outerShdw>
              </a:effectLst>
            </a:endParaRPr>
          </a:p>
          <a:p>
            <a:endParaRPr lang="ar-EG" sz="4400" b="1" dirty="0">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spd="med">
    <p:strips dir="ru"/>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EG"/>
          </a:p>
        </p:txBody>
      </p:sp>
      <p:pic>
        <p:nvPicPr>
          <p:cNvPr id="4" name="Content Placeholder 3" descr="54645610.gif"/>
          <p:cNvPicPr>
            <a:picLocks noGrp="1" noChangeAspect="1"/>
          </p:cNvPicPr>
          <p:nvPr>
            <p:ph idx="1"/>
          </p:nvPr>
        </p:nvPicPr>
        <p:blipFill>
          <a:blip r:embed="rId2"/>
          <a:stretch>
            <a:fillRect/>
          </a:stretch>
        </p:blipFill>
        <p:spPr>
          <a:xfrm>
            <a:off x="135440" y="83720"/>
            <a:ext cx="8937154" cy="6702866"/>
          </a:xfrm>
        </p:spPr>
      </p:pic>
      <p:pic>
        <p:nvPicPr>
          <p:cNvPr id="5" name="صورة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85728"/>
            <a:ext cx="8858280" cy="6929486"/>
          </a:xfrm>
        </p:spPr>
        <p:txBody>
          <a:bodyPr>
            <a:normAutofit/>
          </a:bodyPr>
          <a:lstStyle/>
          <a:p>
            <a:r>
              <a:rPr lang="ar-SA" sz="4000" b="1" u="sng" dirty="0" smtClean="0">
                <a:solidFill>
                  <a:srgbClr val="FF0066"/>
                </a:solidFill>
                <a:effectLst>
                  <a:outerShdw blurRad="38100" dist="38100" dir="2700000" algn="tl">
                    <a:srgbClr val="000000">
                      <a:alpha val="43137"/>
                    </a:srgbClr>
                  </a:outerShdw>
                </a:effectLst>
              </a:rPr>
              <a:t>أيها المسلمون: </a:t>
            </a:r>
            <a:endParaRPr lang="en-US" sz="4000" b="1" u="sng" dirty="0" smtClean="0">
              <a:solidFill>
                <a:srgbClr val="FF0066"/>
              </a:solidFill>
              <a:effectLst>
                <a:outerShdw blurRad="38100" dist="38100" dir="2700000" algn="tl">
                  <a:srgbClr val="000000">
                    <a:alpha val="43137"/>
                  </a:srgbClr>
                </a:outerShdw>
              </a:effectLst>
            </a:endParaRPr>
          </a:p>
          <a:p>
            <a:r>
              <a:rPr lang="ar-SA" sz="4000" b="1" dirty="0" smtClean="0">
                <a:effectLst>
                  <a:outerShdw blurRad="38100" dist="38100" dir="2700000" algn="tl">
                    <a:srgbClr val="000000">
                      <a:alpha val="43137"/>
                    </a:srgbClr>
                  </a:outerShdw>
                </a:effectLst>
              </a:rPr>
              <a:t>أكرموا هذا الوافد الكريم.. </a:t>
            </a:r>
            <a:endParaRPr lang="ar-EG" sz="4000" b="1" dirty="0" smtClean="0">
              <a:effectLst>
                <a:outerShdw blurRad="38100" dist="38100" dir="2700000" algn="tl">
                  <a:srgbClr val="000000">
                    <a:alpha val="43137"/>
                  </a:srgbClr>
                </a:outerShdw>
              </a:effectLst>
            </a:endParaRPr>
          </a:p>
          <a:p>
            <a:pPr>
              <a:buNone/>
            </a:pPr>
            <a:r>
              <a:rPr lang="ar-SA" sz="4000" b="1" dirty="0" smtClean="0">
                <a:effectLst>
                  <a:outerShdw blurRad="38100" dist="38100" dir="2700000" algn="tl">
                    <a:srgbClr val="000000">
                      <a:alpha val="43137"/>
                    </a:srgbClr>
                  </a:outerShdw>
                </a:effectLst>
              </a:rPr>
              <a:t>استقبلوه بالتوبة الصادقة والرجوع إلى الله</a:t>
            </a:r>
            <a:r>
              <a:rPr lang="ar-EG" sz="4000" b="1" dirty="0" smtClean="0">
                <a:effectLst>
                  <a:outerShdw blurRad="38100" dist="38100" dir="2700000" algn="tl">
                    <a:srgbClr val="000000">
                      <a:alpha val="43137"/>
                    </a:srgbClr>
                  </a:outerShdw>
                </a:effectLst>
              </a:rPr>
              <a:t>..</a:t>
            </a:r>
          </a:p>
          <a:p>
            <a:pPr>
              <a:buNone/>
            </a:pPr>
            <a:r>
              <a:rPr lang="ar-SA" sz="4000" b="1" dirty="0" smtClean="0">
                <a:effectLst>
                  <a:outerShdw blurRad="38100" dist="38100" dir="2700000" algn="tl">
                    <a:srgbClr val="000000">
                      <a:alpha val="43137"/>
                    </a:srgbClr>
                  </a:outerShdw>
                </a:effectLst>
              </a:rPr>
              <a:t>أروا الله من أنفسكم </a:t>
            </a:r>
            <a:r>
              <a:rPr lang="ar-EG" sz="4000" b="1" dirty="0" smtClean="0">
                <a:effectLst>
                  <a:outerShdw blurRad="38100" dist="38100" dir="2700000" algn="tl">
                    <a:srgbClr val="000000">
                      <a:alpha val="43137"/>
                    </a:srgbClr>
                  </a:outerShdw>
                </a:effectLst>
              </a:rPr>
              <a:t>خيرا </a:t>
            </a:r>
            <a:r>
              <a:rPr lang="ar-SA" sz="4000" b="1" dirty="0" smtClean="0">
                <a:effectLst>
                  <a:outerShdw blurRad="38100" dist="38100" dir="2700000" algn="tl">
                    <a:srgbClr val="000000">
                      <a:alpha val="43137"/>
                    </a:srgbClr>
                  </a:outerShdw>
                </a:effectLst>
              </a:rPr>
              <a:t>في هذا الشهر المبارك.. </a:t>
            </a:r>
            <a:endParaRPr lang="ar-EG" sz="4000" b="1" dirty="0" smtClean="0">
              <a:effectLst>
                <a:outerShdw blurRad="38100" dist="38100" dir="2700000" algn="tl">
                  <a:srgbClr val="000000">
                    <a:alpha val="43137"/>
                  </a:srgbClr>
                </a:outerShdw>
              </a:effectLst>
            </a:endParaRPr>
          </a:p>
          <a:p>
            <a:pPr>
              <a:buNone/>
            </a:pPr>
            <a:r>
              <a:rPr lang="ar-SA" sz="4000" b="1" dirty="0" smtClean="0">
                <a:effectLst>
                  <a:outerShdw blurRad="38100" dist="38100" dir="2700000" algn="tl">
                    <a:srgbClr val="000000">
                      <a:alpha val="43137"/>
                    </a:srgbClr>
                  </a:outerShdw>
                </a:effectLst>
              </a:rPr>
              <a:t>فإن لله نفحات من حرمها فقد حرم خيراً كثيراً</a:t>
            </a:r>
            <a:r>
              <a:rPr lang="ar-EG" sz="4000" b="1" dirty="0" smtClean="0">
                <a:effectLst>
                  <a:outerShdw blurRad="38100" dist="38100" dir="2700000" algn="tl">
                    <a:srgbClr val="000000">
                      <a:alpha val="43137"/>
                    </a:srgbClr>
                  </a:outerShdw>
                </a:effectLst>
              </a:rPr>
              <a:t>..</a:t>
            </a:r>
          </a:p>
          <a:p>
            <a:pPr>
              <a:buNone/>
            </a:pPr>
            <a:r>
              <a:rPr lang="ar-SA" sz="4000" b="1" dirty="0" smtClean="0">
                <a:effectLst>
                  <a:outerShdw blurRad="38100" dist="38100" dir="2700000" algn="tl">
                    <a:srgbClr val="000000">
                      <a:alpha val="43137"/>
                    </a:srgbClr>
                  </a:outerShdw>
                </a:effectLst>
              </a:rPr>
              <a:t>جاهدوا أنفسكم</a:t>
            </a:r>
            <a:r>
              <a:rPr lang="ar-EG" sz="4000" b="1" dirty="0" smtClean="0">
                <a:effectLst>
                  <a:outerShdw blurRad="38100" dist="38100" dir="2700000" algn="tl">
                    <a:srgbClr val="000000">
                      <a:alpha val="43137"/>
                    </a:srgbClr>
                  </a:outerShdw>
                </a:effectLst>
              </a:rPr>
              <a:t>..</a:t>
            </a:r>
            <a:r>
              <a:rPr lang="ar-SA" sz="4000" b="1" dirty="0" smtClean="0">
                <a:effectLst>
                  <a:outerShdw blurRad="38100" dist="38100" dir="2700000" algn="tl">
                    <a:srgbClr val="000000">
                      <a:alpha val="43137"/>
                    </a:srgbClr>
                  </a:outerShdw>
                </a:effectLst>
              </a:rPr>
              <a:t> أخلصوا النية لله في الاستعداد له</a:t>
            </a:r>
            <a:r>
              <a:rPr lang="ar-EG" sz="4000" b="1" dirty="0" smtClean="0">
                <a:effectLst>
                  <a:outerShdw blurRad="38100" dist="38100" dir="2700000" algn="tl">
                    <a:srgbClr val="000000">
                      <a:alpha val="43137"/>
                    </a:srgbClr>
                  </a:outerShdw>
                </a:effectLst>
              </a:rPr>
              <a:t>..</a:t>
            </a:r>
          </a:p>
          <a:p>
            <a:pPr>
              <a:buNone/>
            </a:pPr>
            <a:r>
              <a:rPr lang="ar-SA" sz="4000" b="1" dirty="0" smtClean="0">
                <a:effectLst>
                  <a:outerShdw blurRad="38100" dist="38100" dir="2700000" algn="tl">
                    <a:srgbClr val="000000">
                      <a:alpha val="43137"/>
                    </a:srgbClr>
                  </a:outerShdw>
                </a:effectLst>
              </a:rPr>
              <a:t>فربما قطع هادم اللذات تلك الأماني</a:t>
            </a:r>
            <a:r>
              <a:rPr lang="ar-EG" sz="4000" b="1" dirty="0" smtClean="0">
                <a:effectLst>
                  <a:outerShdw blurRad="38100" dist="38100" dir="2700000" algn="tl">
                    <a:srgbClr val="000000">
                      <a:alpha val="43137"/>
                    </a:srgbClr>
                  </a:outerShdw>
                </a:effectLst>
              </a:rPr>
              <a:t>..</a:t>
            </a:r>
          </a:p>
          <a:p>
            <a:pPr>
              <a:buNone/>
            </a:pPr>
            <a:r>
              <a:rPr lang="ar-SA" sz="4000" b="1" dirty="0" smtClean="0">
                <a:effectLst>
                  <a:outerShdw blurRad="38100" dist="38100" dir="2700000" algn="tl">
                    <a:srgbClr val="000000">
                      <a:alpha val="43137"/>
                    </a:srgbClr>
                  </a:outerShdw>
                </a:effectLst>
              </a:rPr>
              <a:t>فبلغ صاحبها بنيته ما لم يبلغه بعمله.. </a:t>
            </a:r>
            <a:endParaRPr lang="ar-EG" sz="4000" b="1" dirty="0" smtClean="0">
              <a:effectLst>
                <a:outerShdw blurRad="38100" dist="38100" dir="2700000" algn="tl">
                  <a:srgbClr val="000000">
                    <a:alpha val="43137"/>
                  </a:srgbClr>
                </a:outerShdw>
              </a:effectLst>
            </a:endParaRPr>
          </a:p>
          <a:p>
            <a:pPr>
              <a:buNone/>
            </a:pPr>
            <a:endParaRPr lang="ar-EG" sz="4000" b="1" dirty="0">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spd="med">
    <p:strips dir="ru"/>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bg>
      <p:bgPr>
        <a:solidFill>
          <a:srgbClr val="FF7C80">
            <a:alpha val="42000"/>
          </a:srgbClr>
        </a:solidFill>
        <a:effectLst/>
      </p:bgPr>
    </p:bg>
    <p:spTree>
      <p:nvGrpSpPr>
        <p:cNvPr id="1" name=""/>
        <p:cNvGrpSpPr/>
        <p:nvPr/>
      </p:nvGrpSpPr>
      <p:grpSpPr>
        <a:xfrm>
          <a:off x="0" y="0"/>
          <a:ext cx="0" cy="0"/>
          <a:chOff x="0" y="0"/>
          <a:chExt cx="0" cy="0"/>
        </a:xfrm>
      </p:grpSpPr>
      <p:pic>
        <p:nvPicPr>
          <p:cNvPr id="5" name="Picture 4" descr="sigpic255381_21.gif"/>
          <p:cNvPicPr>
            <a:picLocks noChangeAspect="1"/>
          </p:cNvPicPr>
          <p:nvPr/>
        </p:nvPicPr>
        <p:blipFill>
          <a:blip r:embed="rId2"/>
          <a:stretch>
            <a:fillRect/>
          </a:stretch>
        </p:blipFill>
        <p:spPr>
          <a:xfrm>
            <a:off x="0" y="0"/>
            <a:ext cx="7939791" cy="5052594"/>
          </a:xfrm>
          <a:prstGeom prst="rect">
            <a:avLst/>
          </a:prstGeom>
        </p:spPr>
      </p:pic>
      <p:sp>
        <p:nvSpPr>
          <p:cNvPr id="6" name="Content Placeholder 2"/>
          <p:cNvSpPr>
            <a:spLocks noGrp="1"/>
          </p:cNvSpPr>
          <p:nvPr>
            <p:ph idx="1"/>
          </p:nvPr>
        </p:nvSpPr>
        <p:spPr>
          <a:xfrm>
            <a:off x="142844" y="5500702"/>
            <a:ext cx="9001156" cy="857256"/>
          </a:xfrm>
        </p:spPr>
        <p:txBody>
          <a:bodyPr>
            <a:normAutofit/>
          </a:bodyPr>
          <a:lstStyle/>
          <a:p>
            <a:pPr>
              <a:buNone/>
            </a:pPr>
            <a:r>
              <a:rPr lang="ar-EG" sz="4400" b="1" dirty="0" smtClean="0">
                <a:solidFill>
                  <a:schemeClr val="tx1">
                    <a:lumMod val="85000"/>
                    <a:lumOff val="15000"/>
                  </a:schemeClr>
                </a:solidFill>
                <a:effectLst>
                  <a:outerShdw blurRad="38100" dist="38100" dir="2700000" algn="tl">
                    <a:srgbClr val="000000">
                      <a:alpha val="43137"/>
                    </a:srgbClr>
                  </a:outerShdw>
                </a:effectLst>
              </a:rPr>
              <a:t>** دمتم في طاعة الله.. أختكم أم فادي**</a:t>
            </a:r>
            <a:endParaRPr lang="en-US" sz="7200" b="1" dirty="0" smtClean="0">
              <a:solidFill>
                <a:schemeClr val="tx1">
                  <a:lumMod val="85000"/>
                  <a:lumOff val="15000"/>
                </a:schemeClr>
              </a:solidFill>
              <a:effectLst>
                <a:outerShdw blurRad="38100" dist="38100" dir="2700000" algn="tl">
                  <a:srgbClr val="000000">
                    <a:alpha val="43137"/>
                  </a:srgbClr>
                </a:outerShdw>
              </a:effectLst>
            </a:endParaRPr>
          </a:p>
          <a:p>
            <a:endParaRPr lang="ar-EG" sz="4400" b="1" dirty="0">
              <a:solidFill>
                <a:schemeClr val="tx1">
                  <a:lumMod val="85000"/>
                  <a:lumOff val="15000"/>
                </a:schemeClr>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spd="med">
    <p:strips dir="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71556" y="517520"/>
            <a:ext cx="8229600" cy="5911876"/>
          </a:xfrm>
        </p:spPr>
        <p:txBody>
          <a:bodyPr>
            <a:noAutofit/>
          </a:bodyPr>
          <a:lstStyle/>
          <a:p>
            <a:pPr>
              <a:buNone/>
            </a:pPr>
            <a:r>
              <a:rPr lang="ar-BH" sz="4000" b="1" dirty="0" smtClean="0">
                <a:effectLst>
                  <a:outerShdw blurRad="38100" dist="38100" dir="2700000" algn="tl">
                    <a:srgbClr val="000000">
                      <a:alpha val="43137"/>
                    </a:srgbClr>
                  </a:outerShdw>
                </a:effectLst>
              </a:rPr>
              <a:t>وأنا لا أعلم ضيفاً </a:t>
            </a:r>
            <a:endParaRPr lang="ar-EG" sz="4000" b="1" dirty="0" smtClean="0">
              <a:effectLst>
                <a:outerShdw blurRad="38100" dist="38100" dir="2700000" algn="tl">
                  <a:srgbClr val="000000">
                    <a:alpha val="43137"/>
                  </a:srgbClr>
                </a:outerShdw>
              </a:effectLst>
            </a:endParaRPr>
          </a:p>
          <a:p>
            <a:pPr>
              <a:buNone/>
            </a:pPr>
            <a:r>
              <a:rPr lang="ar-BH" sz="4000" b="1" dirty="0" smtClean="0">
                <a:effectLst>
                  <a:outerShdw blurRad="38100" dist="38100" dir="2700000" algn="tl">
                    <a:srgbClr val="000000">
                      <a:alpha val="43137"/>
                    </a:srgbClr>
                  </a:outerShdw>
                </a:effectLst>
              </a:rPr>
              <a:t>هو أكرم على الله سبحانه </a:t>
            </a:r>
            <a:endParaRPr lang="ar-EG" sz="4000" b="1" dirty="0" smtClean="0">
              <a:effectLst>
                <a:outerShdw blurRad="38100" dist="38100" dir="2700000" algn="tl">
                  <a:srgbClr val="000000">
                    <a:alpha val="43137"/>
                  </a:srgbClr>
                </a:outerShdw>
              </a:effectLst>
            </a:endParaRPr>
          </a:p>
          <a:p>
            <a:pPr>
              <a:buNone/>
            </a:pPr>
            <a:r>
              <a:rPr lang="ar-BH" sz="4000" b="1" dirty="0" smtClean="0">
                <a:effectLst>
                  <a:outerShdw blurRad="38100" dist="38100" dir="2700000" algn="tl">
                    <a:srgbClr val="000000">
                      <a:alpha val="43137"/>
                    </a:srgbClr>
                  </a:outerShdw>
                </a:effectLst>
              </a:rPr>
              <a:t>من هذا الضيف الكريم</a:t>
            </a:r>
            <a:r>
              <a:rPr lang="ar-EG" sz="4000" b="1" dirty="0" smtClean="0">
                <a:effectLst>
                  <a:outerShdw blurRad="38100" dist="38100" dir="2700000" algn="tl">
                    <a:srgbClr val="000000">
                      <a:alpha val="43137"/>
                    </a:srgbClr>
                  </a:outerShdw>
                </a:effectLst>
              </a:rPr>
              <a:t>..</a:t>
            </a:r>
          </a:p>
          <a:p>
            <a:pPr>
              <a:buNone/>
            </a:pPr>
            <a:r>
              <a:rPr lang="ar-BH" sz="4000" b="1" dirty="0" smtClean="0">
                <a:effectLst>
                  <a:outerShdw blurRad="38100" dist="38100" dir="2700000" algn="tl">
                    <a:srgbClr val="000000">
                      <a:alpha val="43137"/>
                    </a:srgbClr>
                  </a:outerShdw>
                </a:effectLst>
              </a:rPr>
              <a:t> إنه شهر القرآن </a:t>
            </a:r>
            <a:r>
              <a:rPr lang="ar-EG" sz="4000" b="1" dirty="0" smtClean="0">
                <a:effectLst>
                  <a:outerShdw blurRad="38100" dist="38100" dir="2700000" algn="tl">
                    <a:srgbClr val="000000">
                      <a:alpha val="43137"/>
                    </a:srgbClr>
                  </a:outerShdw>
                </a:effectLst>
              </a:rPr>
              <a:t>.. </a:t>
            </a:r>
            <a:r>
              <a:rPr lang="ar-BH" sz="4000" b="1" dirty="0" smtClean="0">
                <a:effectLst>
                  <a:outerShdw blurRad="38100" dist="38100" dir="2700000" algn="tl">
                    <a:srgbClr val="000000">
                      <a:alpha val="43137"/>
                    </a:srgbClr>
                  </a:outerShdw>
                </a:effectLst>
              </a:rPr>
              <a:t>إنه شهر الصيام </a:t>
            </a:r>
            <a:r>
              <a:rPr lang="ar-EG" sz="4000" b="1" dirty="0" smtClean="0">
                <a:effectLst>
                  <a:outerShdw blurRad="38100" dist="38100" dir="2700000" algn="tl">
                    <a:srgbClr val="000000">
                      <a:alpha val="43137"/>
                    </a:srgbClr>
                  </a:outerShdw>
                </a:effectLst>
              </a:rPr>
              <a:t>..</a:t>
            </a:r>
          </a:p>
          <a:p>
            <a:pPr>
              <a:buNone/>
            </a:pPr>
            <a:r>
              <a:rPr lang="ar-BH" sz="4000" b="1" dirty="0" smtClean="0">
                <a:effectLst>
                  <a:outerShdw blurRad="38100" dist="38100" dir="2700000" algn="tl">
                    <a:srgbClr val="000000">
                      <a:alpha val="43137"/>
                    </a:srgbClr>
                  </a:outerShdw>
                </a:effectLst>
              </a:rPr>
              <a:t> إنه شهر الإحسان </a:t>
            </a:r>
            <a:r>
              <a:rPr lang="ar-EG" sz="4000" b="1" dirty="0" smtClean="0">
                <a:effectLst>
                  <a:outerShdw blurRad="38100" dist="38100" dir="2700000" algn="tl">
                    <a:srgbClr val="000000">
                      <a:alpha val="43137"/>
                    </a:srgbClr>
                  </a:outerShdw>
                </a:effectLst>
              </a:rPr>
              <a:t>..</a:t>
            </a:r>
          </a:p>
          <a:p>
            <a:pPr>
              <a:buNone/>
            </a:pPr>
            <a:r>
              <a:rPr lang="ar-BH" sz="4000" b="1" dirty="0" smtClean="0">
                <a:effectLst>
                  <a:outerShdw blurRad="38100" dist="38100" dir="2700000" algn="tl">
                    <a:srgbClr val="000000">
                      <a:alpha val="43137"/>
                    </a:srgbClr>
                  </a:outerShdw>
                </a:effectLst>
              </a:rPr>
              <a:t> إنه شهر العتق من النيران</a:t>
            </a:r>
            <a:r>
              <a:rPr lang="ar-EG" sz="4000" b="1" dirty="0" smtClean="0">
                <a:effectLst>
                  <a:outerShdw blurRad="38100" dist="38100" dir="2700000" algn="tl">
                    <a:srgbClr val="000000">
                      <a:alpha val="43137"/>
                    </a:srgbClr>
                  </a:outerShdw>
                </a:effectLst>
              </a:rPr>
              <a:t>..</a:t>
            </a:r>
            <a:r>
              <a:rPr lang="ar-BH" sz="4000" b="1" dirty="0" smtClean="0">
                <a:effectLst>
                  <a:outerShdw blurRad="38100" dist="38100" dir="2700000" algn="tl">
                    <a:srgbClr val="000000">
                      <a:alpha val="43137"/>
                    </a:srgbClr>
                  </a:outerShdw>
                </a:effectLst>
              </a:rPr>
              <a:t> </a:t>
            </a:r>
            <a:endParaRPr lang="ar-EG" sz="4000" b="1" dirty="0" smtClean="0">
              <a:effectLst>
                <a:outerShdw blurRad="38100" dist="38100" dir="2700000" algn="tl">
                  <a:srgbClr val="000000">
                    <a:alpha val="43137"/>
                  </a:srgbClr>
                </a:outerShdw>
              </a:effectLst>
            </a:endParaRPr>
          </a:p>
          <a:p>
            <a:pPr>
              <a:buNone/>
            </a:pPr>
            <a:endParaRPr lang="ar-EG" sz="1800" b="1" dirty="0" smtClean="0">
              <a:effectLst>
                <a:outerShdw blurRad="38100" dist="38100" dir="2700000" algn="tl">
                  <a:srgbClr val="000000">
                    <a:alpha val="43137"/>
                  </a:srgbClr>
                </a:outerShdw>
              </a:effectLst>
            </a:endParaRPr>
          </a:p>
          <a:p>
            <a:pPr>
              <a:buNone/>
            </a:pPr>
            <a:r>
              <a:rPr lang="ar-EG" sz="4800" b="1" dirty="0" smtClean="0">
                <a:solidFill>
                  <a:srgbClr val="FF0066"/>
                </a:solidFill>
                <a:effectLst>
                  <a:outerShdw blurRad="38100" dist="38100" dir="2700000" algn="tl">
                    <a:srgbClr val="000000">
                      <a:alpha val="43137"/>
                    </a:srgbClr>
                  </a:outerShdw>
                </a:effectLst>
              </a:rPr>
              <a:t> </a:t>
            </a:r>
            <a:r>
              <a:rPr lang="ar-BH" sz="4800" b="1" dirty="0" smtClean="0">
                <a:solidFill>
                  <a:srgbClr val="FF0066"/>
                </a:solidFill>
                <a:effectLst>
                  <a:outerShdw blurRad="38100" dist="38100" dir="2700000" algn="tl">
                    <a:srgbClr val="000000">
                      <a:alpha val="43137"/>
                    </a:srgbClr>
                  </a:outerShdw>
                </a:effectLst>
              </a:rPr>
              <a:t>اللهم اجعلنا من عتقائك فيه من النار.</a:t>
            </a:r>
            <a:r>
              <a:rPr lang="ar-EG" sz="4800" b="1" dirty="0" smtClean="0">
                <a:solidFill>
                  <a:srgbClr val="FF0066"/>
                </a:solidFill>
                <a:effectLst>
                  <a:outerShdw blurRad="38100" dist="38100" dir="2700000" algn="tl">
                    <a:srgbClr val="000000">
                      <a:alpha val="43137"/>
                    </a:srgbClr>
                  </a:outerShdw>
                </a:effectLst>
              </a:rPr>
              <a:t>..</a:t>
            </a:r>
            <a:endParaRPr lang="en-US" sz="4800" b="1" dirty="0" smtClean="0">
              <a:solidFill>
                <a:srgbClr val="FF0066"/>
              </a:solidFill>
              <a:effectLst>
                <a:outerShdw blurRad="38100" dist="38100" dir="2700000" algn="tl">
                  <a:srgbClr val="000000">
                    <a:alpha val="43137"/>
                  </a:srgbClr>
                </a:outerShdw>
              </a:effectLst>
            </a:endParaRPr>
          </a:p>
          <a:p>
            <a:endParaRPr lang="ar-EG" sz="4000" dirty="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p:zoom dir="in"/>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596" y="71414"/>
            <a:ext cx="8572560" cy="7215238"/>
          </a:xfrm>
        </p:spPr>
        <p:txBody>
          <a:bodyPr>
            <a:normAutofit/>
          </a:bodyPr>
          <a:lstStyle/>
          <a:p>
            <a:pPr>
              <a:buNone/>
            </a:pPr>
            <a:endParaRPr lang="ar-EG" sz="1400" b="1" dirty="0" smtClean="0">
              <a:effectLst>
                <a:outerShdw blurRad="38100" dist="38100" dir="2700000" algn="tl">
                  <a:srgbClr val="000000">
                    <a:alpha val="43137"/>
                  </a:srgbClr>
                </a:outerShdw>
              </a:effectLst>
            </a:endParaRPr>
          </a:p>
          <a:p>
            <a:pPr>
              <a:buNone/>
            </a:pPr>
            <a:r>
              <a:rPr lang="ar-SA" sz="3600" b="1" dirty="0" smtClean="0">
                <a:effectLst>
                  <a:outerShdw blurRad="38100" dist="38100" dir="2700000" algn="tl">
                    <a:srgbClr val="000000">
                      <a:alpha val="43137"/>
                    </a:srgbClr>
                  </a:outerShdw>
                </a:effectLst>
              </a:rPr>
              <a:t>كان النبي صلى الله عليه </a:t>
            </a:r>
            <a:endParaRPr lang="ar-EG" sz="3600" b="1" dirty="0" smtClean="0">
              <a:effectLst>
                <a:outerShdw blurRad="38100" dist="38100" dir="2700000" algn="tl">
                  <a:srgbClr val="000000">
                    <a:alpha val="43137"/>
                  </a:srgbClr>
                </a:outerShdw>
              </a:effectLst>
            </a:endParaRPr>
          </a:p>
          <a:p>
            <a:pPr>
              <a:buNone/>
            </a:pPr>
            <a:r>
              <a:rPr lang="ar-SA" sz="3600" b="1" dirty="0" smtClean="0">
                <a:effectLst>
                  <a:outerShdw blurRad="38100" dist="38100" dir="2700000" algn="tl">
                    <a:srgbClr val="000000">
                      <a:alpha val="43137"/>
                    </a:srgbClr>
                  </a:outerShdw>
                </a:effectLst>
              </a:rPr>
              <a:t>وسلم إذا دخل رجب قال :</a:t>
            </a:r>
            <a:endParaRPr lang="ar-EG" sz="3600" b="1" dirty="0" smtClean="0">
              <a:effectLst>
                <a:outerShdw blurRad="38100" dist="38100" dir="2700000" algn="tl">
                  <a:srgbClr val="000000">
                    <a:alpha val="43137"/>
                  </a:srgbClr>
                </a:outerShdw>
              </a:effectLst>
            </a:endParaRPr>
          </a:p>
          <a:p>
            <a:pPr>
              <a:buNone/>
            </a:pPr>
            <a:r>
              <a:rPr lang="ar-EG" sz="1400" b="1" dirty="0" smtClean="0">
                <a:effectLst>
                  <a:outerShdw blurRad="38100" dist="38100" dir="2700000" algn="tl">
                    <a:srgbClr val="000000">
                      <a:alpha val="43137"/>
                    </a:srgbClr>
                  </a:outerShdw>
                </a:effectLst>
              </a:rPr>
              <a:t>      </a:t>
            </a:r>
          </a:p>
          <a:p>
            <a:pPr>
              <a:buNone/>
            </a:pPr>
            <a:r>
              <a:rPr lang="ar-EG" sz="3600" b="1" dirty="0" smtClean="0">
                <a:effectLst>
                  <a:outerShdw blurRad="38100" dist="38100" dir="2700000" algn="tl">
                    <a:srgbClr val="000000">
                      <a:alpha val="43137"/>
                    </a:srgbClr>
                  </a:outerShdw>
                </a:effectLst>
              </a:rPr>
              <a:t>     </a:t>
            </a:r>
            <a:r>
              <a:rPr lang="ar-SA" sz="3600" b="1" dirty="0" smtClean="0">
                <a:effectLst>
                  <a:outerShdw blurRad="38100" dist="38100" dir="2700000" algn="tl">
                    <a:srgbClr val="000000">
                      <a:alpha val="43137"/>
                    </a:srgbClr>
                  </a:outerShdw>
                </a:effectLst>
              </a:rPr>
              <a:t>"اللهم بارك لنا في رجب وشعبان</a:t>
            </a:r>
            <a:endParaRPr lang="ar-EG" sz="3600" b="1" dirty="0" smtClean="0">
              <a:effectLst>
                <a:outerShdw blurRad="38100" dist="38100" dir="2700000" algn="tl">
                  <a:srgbClr val="000000">
                    <a:alpha val="43137"/>
                  </a:srgbClr>
                </a:outerShdw>
              </a:effectLst>
            </a:endParaRPr>
          </a:p>
          <a:p>
            <a:pPr>
              <a:buNone/>
            </a:pPr>
            <a:r>
              <a:rPr lang="ar-EG" sz="3600" b="1" dirty="0" smtClean="0">
                <a:effectLst>
                  <a:outerShdw blurRad="38100" dist="38100" dir="2700000" algn="tl">
                    <a:srgbClr val="000000">
                      <a:alpha val="43137"/>
                    </a:srgbClr>
                  </a:outerShdw>
                </a:effectLst>
              </a:rPr>
              <a:t>         </a:t>
            </a:r>
            <a:r>
              <a:rPr lang="ar-SA" sz="3600" b="1" dirty="0" smtClean="0">
                <a:effectLst>
                  <a:outerShdw blurRad="38100" dist="38100" dir="2700000" algn="tl">
                    <a:srgbClr val="000000">
                      <a:alpha val="43137"/>
                    </a:srgbClr>
                  </a:outerShdw>
                </a:effectLst>
              </a:rPr>
              <a:t> وبلغنا رمضان”</a:t>
            </a:r>
            <a:endParaRPr lang="ar-EG" sz="3600" b="1" dirty="0" smtClean="0">
              <a:effectLst>
                <a:outerShdw blurRad="38100" dist="38100" dir="2700000" algn="tl">
                  <a:srgbClr val="000000">
                    <a:alpha val="43137"/>
                  </a:srgbClr>
                </a:outerShdw>
              </a:effectLst>
            </a:endParaRPr>
          </a:p>
          <a:p>
            <a:pPr>
              <a:buNone/>
            </a:pPr>
            <a:r>
              <a:rPr lang="ar-SA" sz="3600" b="1" dirty="0" smtClean="0">
                <a:solidFill>
                  <a:srgbClr val="FF0066"/>
                </a:solidFill>
                <a:effectLst>
                  <a:outerShdw blurRad="38100" dist="38100" dir="2700000" algn="tl">
                    <a:srgbClr val="000000">
                      <a:alpha val="43137"/>
                    </a:srgbClr>
                  </a:outerShdw>
                </a:effectLst>
              </a:rPr>
              <a:t>اللهم بلغنا رمضان.. اللهم بلغنا رمضان </a:t>
            </a:r>
            <a:r>
              <a:rPr lang="ar-EG" sz="3600" b="1" dirty="0" smtClean="0">
                <a:solidFill>
                  <a:srgbClr val="FF0066"/>
                </a:solidFill>
                <a:effectLst>
                  <a:outerShdw blurRad="38100" dist="38100" dir="2700000" algn="tl">
                    <a:srgbClr val="000000">
                      <a:alpha val="43137"/>
                    </a:srgbClr>
                  </a:outerShdw>
                </a:effectLst>
              </a:rPr>
              <a:t>..</a:t>
            </a:r>
          </a:p>
          <a:p>
            <a:pPr>
              <a:buNone/>
            </a:pPr>
            <a:r>
              <a:rPr lang="ar-SA" sz="3600" b="1" dirty="0" smtClean="0">
                <a:effectLst>
                  <a:outerShdw blurRad="38100" dist="38100" dir="2700000" algn="tl">
                    <a:srgbClr val="000000">
                      <a:alpha val="43137"/>
                    </a:srgbClr>
                  </a:outerShdw>
                </a:effectLst>
              </a:rPr>
              <a:t>فكم من آمل أن يصوم هذا الشهر</a:t>
            </a:r>
            <a:r>
              <a:rPr lang="ar-EG" sz="3600" b="1" dirty="0" smtClean="0">
                <a:effectLst>
                  <a:outerShdw blurRad="38100" dist="38100" dir="2700000" algn="tl">
                    <a:srgbClr val="000000">
                      <a:alpha val="43137"/>
                    </a:srgbClr>
                  </a:outerShdw>
                </a:effectLst>
              </a:rPr>
              <a:t>..</a:t>
            </a:r>
          </a:p>
          <a:p>
            <a:pPr>
              <a:buNone/>
            </a:pPr>
            <a:r>
              <a:rPr lang="ar-SA" sz="3600" b="1" dirty="0" smtClean="0">
                <a:effectLst>
                  <a:outerShdw blurRad="38100" dist="38100" dir="2700000" algn="tl">
                    <a:srgbClr val="000000">
                      <a:alpha val="43137"/>
                    </a:srgbClr>
                  </a:outerShdw>
                </a:effectLst>
              </a:rPr>
              <a:t> ففاجأه أ</a:t>
            </a:r>
            <a:r>
              <a:rPr lang="ar-EG" sz="3600" b="1" dirty="0" smtClean="0">
                <a:effectLst>
                  <a:outerShdw blurRad="38100" dist="38100" dir="2700000" algn="tl">
                    <a:srgbClr val="000000">
                      <a:alpha val="43137"/>
                    </a:srgbClr>
                  </a:outerShdw>
                </a:effectLst>
              </a:rPr>
              <a:t>ج</a:t>
            </a:r>
            <a:r>
              <a:rPr lang="ar-SA" sz="3600" b="1" dirty="0" smtClean="0">
                <a:effectLst>
                  <a:outerShdw blurRad="38100" dist="38100" dir="2700000" algn="tl">
                    <a:srgbClr val="000000">
                      <a:alpha val="43137"/>
                    </a:srgbClr>
                  </a:outerShdw>
                </a:effectLst>
              </a:rPr>
              <a:t>له فسار قلبه إلى ظلمة القبر</a:t>
            </a:r>
            <a:r>
              <a:rPr lang="ar-EG" sz="3600" b="1" dirty="0" smtClean="0">
                <a:effectLst>
                  <a:outerShdw blurRad="38100" dist="38100" dir="2700000" algn="tl">
                    <a:srgbClr val="000000">
                      <a:alpha val="43137"/>
                    </a:srgbClr>
                  </a:outerShdw>
                </a:effectLst>
              </a:rPr>
              <a:t>..</a:t>
            </a:r>
          </a:p>
          <a:p>
            <a:pPr>
              <a:buNone/>
            </a:pPr>
            <a:r>
              <a:rPr lang="ar-SA" sz="3600" b="1" dirty="0" smtClean="0">
                <a:effectLst>
                  <a:outerShdw blurRad="38100" dist="38100" dir="2700000" algn="tl">
                    <a:srgbClr val="000000">
                      <a:alpha val="43137"/>
                    </a:srgbClr>
                  </a:outerShdw>
                </a:effectLst>
              </a:rPr>
              <a:t> كم من مستقبل يوم لا يستكمله ومؤمل غداً لا يدركه.. </a:t>
            </a:r>
            <a:endParaRPr lang="en-US" sz="3600" b="1" dirty="0" smtClean="0">
              <a:effectLst>
                <a:outerShdw blurRad="38100" dist="38100" dir="2700000" algn="tl">
                  <a:srgbClr val="000000">
                    <a:alpha val="43137"/>
                  </a:srgbClr>
                </a:outerShdw>
              </a:effectLst>
            </a:endParaRPr>
          </a:p>
          <a:p>
            <a:pPr>
              <a:buNone/>
            </a:pPr>
            <a:endParaRPr lang="ar-EG" sz="3600" b="1" dirty="0">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6093296"/>
            <a:ext cx="1080120" cy="680076"/>
          </a:xfrm>
          <a:prstGeom prst="rect">
            <a:avLst/>
          </a:prstGeom>
        </p:spPr>
      </p:pic>
    </p:spTree>
  </p:cSld>
  <p:clrMapOvr>
    <a:masterClrMapping/>
  </p:clrMapOvr>
  <p:transition>
    <p:zoom/>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1081</TotalTime>
  <Words>3551</Words>
  <Application>Microsoft Office PowerPoint</Application>
  <PresentationFormat>عرض على الشاشة (3:4)‏</PresentationFormat>
  <Paragraphs>527</Paragraphs>
  <Slides>79</Slides>
  <Notes>0</Notes>
  <HiddenSlides>0</HiddenSlides>
  <MMClips>0</MMClips>
  <ScaleCrop>false</ScaleCrop>
  <HeadingPairs>
    <vt:vector size="6" baseType="variant">
      <vt:variant>
        <vt:lpstr>الخطوط المستخدمة</vt:lpstr>
      </vt:variant>
      <vt:variant>
        <vt:i4>3</vt:i4>
      </vt:variant>
      <vt:variant>
        <vt:lpstr>نسق</vt:lpstr>
      </vt:variant>
      <vt:variant>
        <vt:i4>1</vt:i4>
      </vt:variant>
      <vt:variant>
        <vt:lpstr>عناوين الشرائح</vt:lpstr>
      </vt:variant>
      <vt:variant>
        <vt:i4>79</vt:i4>
      </vt:variant>
    </vt:vector>
  </HeadingPairs>
  <TitlesOfParts>
    <vt:vector size="83" baseType="lpstr">
      <vt:lpstr>Arial</vt:lpstr>
      <vt:lpstr>Calibri</vt:lpstr>
      <vt:lpstr>Times New Roman</vt:lpstr>
      <vt:lpstr>Office Theme</vt:lpstr>
      <vt:lpstr>يا سيدَ الثقلين ِيا نورَ الهــــــــدى        مـــــاذا أقــــــولُ تخونُنُي الأقلامُ  </vt:lpstr>
      <vt:lpstr>نٌ ترتلُ للحبيبِ فضـــــــــــائلا      والفتــحُ والأحـــزابُ والأنعـــامُ    </vt:lpstr>
      <vt:lpstr>صلى عليك الله يانور الـــــهـــدى           مــــا دارت الأفلاكُ والأجـــرامُ </vt:lpstr>
      <vt:lpstr>صلى عليكَ الله ياخيرَ الـــــــورى            مـــا مرت الساعاتُ والأيــــامُ</vt:lpstr>
      <vt:lpstr> </vt:lpstr>
      <vt:lpstr>روحـــانية صـــائم</vt:lpstr>
      <vt:lpstr>رمضـــــــــــــــان..</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حال السلف في رمضان..</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وصف الروحانية</vt:lpstr>
      <vt:lpstr>عرض تقديمي في PowerPoint</vt:lpstr>
      <vt:lpstr>ولكن الأهم: لماذا نصوم؟؟!!</vt:lpstr>
      <vt:lpstr>عرض تقديمي في PowerPoint</vt:lpstr>
      <vt:lpstr>عرض تقديمي في PowerPoint</vt:lpstr>
      <vt:lpstr>عرض تقديمي في PowerPoint</vt:lpstr>
      <vt:lpstr>ثمار الصيام</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قصص من ذاقوها !! </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الخاتمة</vt:lpstr>
      <vt:lpstr>عرض تقديمي في PowerPoint</vt:lpstr>
      <vt:lpstr>عرض تقديمي في PowerPoint</vt:lpstr>
      <vt:lpstr>عرض تقديمي في PowerPoint</vt:lpstr>
      <vt:lpstr>عرض تقديمي في PowerPoint</vt:lpstr>
    </vt:vector>
  </TitlesOfParts>
  <Company>MMZAHYAN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Magdy Mohamed Zahyan</dc:creator>
  <cp:lastModifiedBy>Walid Kotb</cp:lastModifiedBy>
  <cp:revision>104</cp:revision>
  <dcterms:created xsi:type="dcterms:W3CDTF">2011-06-24T14:01:31Z</dcterms:created>
  <dcterms:modified xsi:type="dcterms:W3CDTF">2014-12-06T09:07:03Z</dcterms:modified>
</cp:coreProperties>
</file>